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Garet" charset="1" panose="00000000000000000000"/>
      <p:regular r:id="rId14"/>
    </p:embeddedFont>
    <p:embeddedFont>
      <p:font typeface="Garet Bold" charset="1" panose="00000000000000000000"/>
      <p:regular r:id="rId15"/>
    </p:embeddedFont>
    <p:embeddedFont>
      <p:font typeface="Garet Italics" charset="1" panose="00000000000000000000"/>
      <p:regular r:id="rId16"/>
    </p:embeddedFont>
    <p:embeddedFont>
      <p:font typeface="Garet Bold Italics" charset="1" panose="00000000000000000000"/>
      <p:regular r:id="rId17"/>
    </p:embeddedFont>
    <p:embeddedFont>
      <p:font typeface="Cerebri" charset="1" panose="00000500000000000000"/>
      <p:regular r:id="rId18"/>
    </p:embeddedFont>
    <p:embeddedFont>
      <p:font typeface="Cerebri Bold" charset="1" panose="00000800000000000000"/>
      <p:regular r:id="rId19"/>
    </p:embeddedFont>
    <p:embeddedFont>
      <p:font typeface="Cerebri Italics" charset="1" panose="00000500000000000000"/>
      <p:regular r:id="rId20"/>
    </p:embeddedFont>
    <p:embeddedFont>
      <p:font typeface="Cerebri Bold Italics" charset="1" panose="00000800000000000000"/>
      <p:regular r:id="rId21"/>
    </p:embeddedFont>
    <p:embeddedFont>
      <p:font typeface="Cerebri Light" charset="1" panose="00000400000000000000"/>
      <p:regular r:id="rId22"/>
    </p:embeddedFont>
    <p:embeddedFont>
      <p:font typeface="Cerebri Light Italics" charset="1" panose="00000400000000000000"/>
      <p:regular r:id="rId23"/>
    </p:embeddedFont>
    <p:embeddedFont>
      <p:font typeface="Cerebri Medium" charset="1" panose="00000600000000000000"/>
      <p:regular r:id="rId24"/>
    </p:embeddedFont>
    <p:embeddedFont>
      <p:font typeface="Cerebri Medium Italics" charset="1" panose="00000600000000000000"/>
      <p:regular r:id="rId25"/>
    </p:embeddedFont>
    <p:embeddedFont>
      <p:font typeface="Cerebri Heavy" charset="1" panose="00000A00000000000000"/>
      <p:regular r:id="rId26"/>
    </p:embeddedFont>
    <p:embeddedFont>
      <p:font typeface="Cerebri Heavy Italics" charset="1" panose="00000A00000000000000"/>
      <p:regular r:id="rId27"/>
    </p:embeddedFont>
    <p:embeddedFont>
      <p:font typeface="Varela Round"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48" Target="slides/slide20.xml" Type="http://schemas.openxmlformats.org/officeDocument/2006/relationships/slide"/><Relationship Id="rId49" Target="slides/slide21.xml" Type="http://schemas.openxmlformats.org/officeDocument/2006/relationships/slide"/><Relationship Id="rId5" Target="tableStyles.xml" Type="http://schemas.openxmlformats.org/officeDocument/2006/relationships/tableStyles"/><Relationship Id="rId50" Target="slides/slide22.xml" Type="http://schemas.openxmlformats.org/officeDocument/2006/relationships/slide"/><Relationship Id="rId51" Target="slides/slide23.xml" Type="http://schemas.openxmlformats.org/officeDocument/2006/relationships/slide"/><Relationship Id="rId52" Target="slides/slide24.xml" Type="http://schemas.openxmlformats.org/officeDocument/2006/relationships/slide"/><Relationship Id="rId53" Target="slides/slide25.xml" Type="http://schemas.openxmlformats.org/officeDocument/2006/relationships/slide"/><Relationship Id="rId54" Target="slides/slide26.xml" Type="http://schemas.openxmlformats.org/officeDocument/2006/relationships/slide"/><Relationship Id="rId55" Target="slides/slide27.xml" Type="http://schemas.openxmlformats.org/officeDocument/2006/relationships/slide"/><Relationship Id="rId56" Target="slides/slide28.xml" Type="http://schemas.openxmlformats.org/officeDocument/2006/relationships/slide"/><Relationship Id="rId57" Target="slides/slide29.xml" Type="http://schemas.openxmlformats.org/officeDocument/2006/relationships/slide"/><Relationship Id="rId58" Target="slides/slide30.xml" Type="http://schemas.openxmlformats.org/officeDocument/2006/relationships/slide"/><Relationship Id="rId59" Target="slides/slide31.xml" Type="http://schemas.openxmlformats.org/officeDocument/2006/relationships/slide"/><Relationship Id="rId6" Target="fonts/font6.fntdata" Type="http://schemas.openxmlformats.org/officeDocument/2006/relationships/font"/><Relationship Id="rId60" Target="slides/slide32.xml" Type="http://schemas.openxmlformats.org/officeDocument/2006/relationships/slide"/><Relationship Id="rId61" Target="slides/slide33.xml" Type="http://schemas.openxmlformats.org/officeDocument/2006/relationships/slide"/><Relationship Id="rId62" Target="slides/slide34.xml" Type="http://schemas.openxmlformats.org/officeDocument/2006/relationships/slide"/><Relationship Id="rId63" Target="slides/slide35.xml" Type="http://schemas.openxmlformats.org/officeDocument/2006/relationships/slide"/><Relationship Id="rId64" Target="slides/slide36.xml" Type="http://schemas.openxmlformats.org/officeDocument/2006/relationships/slide"/><Relationship Id="rId65" Target="slides/slide37.xml" Type="http://schemas.openxmlformats.org/officeDocument/2006/relationships/slide"/><Relationship Id="rId66" Target="slides/slide38.xml" Type="http://schemas.openxmlformats.org/officeDocument/2006/relationships/slide"/><Relationship Id="rId67" Target="slides/slide39.xml" Type="http://schemas.openxmlformats.org/officeDocument/2006/relationships/slide"/><Relationship Id="rId68" Target="slides/slide4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6.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7.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55.png" Type="http://schemas.openxmlformats.org/officeDocument/2006/relationships/image"/><Relationship Id="rId5" Target="../media/image44.png" Type="http://schemas.openxmlformats.org/officeDocument/2006/relationships/image"/><Relationship Id="rId6" Target="../media/image5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57.png" Type="http://schemas.openxmlformats.org/officeDocument/2006/relationships/image"/><Relationship Id="rId12" Target="../media/image58.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58.png" Type="http://schemas.openxmlformats.org/officeDocument/2006/relationships/image"/><Relationship Id="rId12" Target="../media/image59.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58.png" Type="http://schemas.openxmlformats.org/officeDocument/2006/relationships/image"/><Relationship Id="rId12" Target="../media/image60.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6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64.png" Type="http://schemas.openxmlformats.org/officeDocument/2006/relationships/image"/><Relationship Id="rId5" Target="../media/image65.gif"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69.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7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7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7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3.png" Type="http://schemas.openxmlformats.org/officeDocument/2006/relationships/image"/><Relationship Id="rId9" Target="../media/image8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58.png" Type="http://schemas.openxmlformats.org/officeDocument/2006/relationships/image"/><Relationship Id="rId12" Target="../media/image85.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86.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87.png" Type="http://schemas.openxmlformats.org/officeDocument/2006/relationships/image"/><Relationship Id="rId12" Target="../media/image88.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89.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90.png" Type="http://schemas.openxmlformats.org/officeDocument/2006/relationships/image"/><Relationship Id="rId5" Target="../media/image9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92.png" Type="http://schemas.openxmlformats.org/officeDocument/2006/relationships/image"/><Relationship Id="rId12" Target="../media/image58.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58.png" Type="http://schemas.openxmlformats.org/officeDocument/2006/relationships/image"/><Relationship Id="rId12" Target="../media/image93.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https://en.wikipedia.org/wiki/Guido_van_Rossum"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41.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537771" y="7296314"/>
            <a:ext cx="13227113" cy="4800340"/>
          </a:xfrm>
          <a:custGeom>
            <a:avLst/>
            <a:gdLst/>
            <a:ahLst/>
            <a:cxnLst/>
            <a:rect r="r" b="b" t="t" l="l"/>
            <a:pathLst>
              <a:path h="4800340" w="13227113">
                <a:moveTo>
                  <a:pt x="0" y="0"/>
                </a:moveTo>
                <a:lnTo>
                  <a:pt x="13227113" y="0"/>
                </a:lnTo>
                <a:lnTo>
                  <a:pt x="13227113" y="4800340"/>
                </a:lnTo>
                <a:lnTo>
                  <a:pt x="0" y="4800340"/>
                </a:lnTo>
                <a:lnTo>
                  <a:pt x="0" y="0"/>
                </a:lnTo>
                <a:close/>
              </a:path>
            </a:pathLst>
          </a:custGeom>
          <a:blipFill>
            <a:blip r:embed="rId3">
              <a:alphaModFix amt="16000"/>
            </a:blip>
            <a:stretch>
              <a:fillRect l="0" t="0" r="0" b="0"/>
            </a:stretch>
          </a:blipFill>
        </p:spPr>
      </p:sp>
      <p:sp>
        <p:nvSpPr>
          <p:cNvPr name="Freeform 4" id="4"/>
          <p:cNvSpPr/>
          <p:nvPr/>
        </p:nvSpPr>
        <p:spPr>
          <a:xfrm flipH="false" flipV="false" rot="0">
            <a:off x="8268197" y="1313229"/>
            <a:ext cx="1751605" cy="1751605"/>
          </a:xfrm>
          <a:custGeom>
            <a:avLst/>
            <a:gdLst/>
            <a:ahLst/>
            <a:cxnLst/>
            <a:rect r="r" b="b" t="t" l="l"/>
            <a:pathLst>
              <a:path h="1751605" w="1751605">
                <a:moveTo>
                  <a:pt x="0" y="0"/>
                </a:moveTo>
                <a:lnTo>
                  <a:pt x="1751606" y="0"/>
                </a:lnTo>
                <a:lnTo>
                  <a:pt x="1751606" y="1751605"/>
                </a:lnTo>
                <a:lnTo>
                  <a:pt x="0" y="17516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42285" y="7972164"/>
            <a:ext cx="2314836" cy="2314836"/>
          </a:xfrm>
          <a:custGeom>
            <a:avLst/>
            <a:gdLst/>
            <a:ahLst/>
            <a:cxnLst/>
            <a:rect r="r" b="b" t="t" l="l"/>
            <a:pathLst>
              <a:path h="2314836" w="2314836">
                <a:moveTo>
                  <a:pt x="0" y="0"/>
                </a:moveTo>
                <a:lnTo>
                  <a:pt x="2314836" y="0"/>
                </a:lnTo>
                <a:lnTo>
                  <a:pt x="2314836" y="2314836"/>
                </a:lnTo>
                <a:lnTo>
                  <a:pt x="0" y="2314836"/>
                </a:lnTo>
                <a:lnTo>
                  <a:pt x="0" y="0"/>
                </a:lnTo>
                <a:close/>
              </a:path>
            </a:pathLst>
          </a:custGeom>
          <a:blipFill>
            <a:blip r:embed="rId6"/>
            <a:stretch>
              <a:fillRect l="0" t="0" r="0" b="0"/>
            </a:stretch>
          </a:blipFill>
        </p:spPr>
      </p:sp>
      <p:sp>
        <p:nvSpPr>
          <p:cNvPr name="TextBox 6" id="6"/>
          <p:cNvSpPr txBox="true"/>
          <p:nvPr/>
        </p:nvSpPr>
        <p:spPr>
          <a:xfrm rot="0">
            <a:off x="3437637" y="3244047"/>
            <a:ext cx="11412726" cy="2171993"/>
          </a:xfrm>
          <a:prstGeom prst="rect">
            <a:avLst/>
          </a:prstGeom>
        </p:spPr>
        <p:txBody>
          <a:bodyPr anchor="t" rtlCol="false" tIns="0" lIns="0" bIns="0" rIns="0">
            <a:spAutoFit/>
          </a:bodyPr>
          <a:lstStyle/>
          <a:p>
            <a:pPr algn="ctr">
              <a:lnSpc>
                <a:spcPts val="17714"/>
              </a:lnSpc>
            </a:pPr>
            <a:r>
              <a:rPr lang="en-US" sz="12653">
                <a:solidFill>
                  <a:srgbClr val="FFFFFF"/>
                </a:solidFill>
                <a:latin typeface="Cerebri Bold"/>
              </a:rPr>
              <a:t>Python</a:t>
            </a:r>
          </a:p>
        </p:txBody>
      </p:sp>
      <p:sp>
        <p:nvSpPr>
          <p:cNvPr name="TextBox 7" id="7"/>
          <p:cNvSpPr txBox="true"/>
          <p:nvPr/>
        </p:nvSpPr>
        <p:spPr>
          <a:xfrm rot="0">
            <a:off x="1699007" y="6508477"/>
            <a:ext cx="15200695" cy="1276968"/>
          </a:xfrm>
          <a:prstGeom prst="rect">
            <a:avLst/>
          </a:prstGeom>
        </p:spPr>
        <p:txBody>
          <a:bodyPr anchor="t" rtlCol="false" tIns="0" lIns="0" bIns="0" rIns="0">
            <a:spAutoFit/>
          </a:bodyPr>
          <a:lstStyle/>
          <a:p>
            <a:pPr algn="ctr">
              <a:lnSpc>
                <a:spcPts val="5135"/>
              </a:lnSpc>
            </a:pPr>
            <a:r>
              <a:rPr lang="en-US" sz="3668" spc="564">
                <a:solidFill>
                  <a:srgbClr val="FFFFFF"/>
                </a:solidFill>
                <a:latin typeface="Cerebri Bold"/>
              </a:rPr>
              <a:t>UNLOCKING THE POWER OF ONE OF THE WORLD'S MOST POPULAR PROGRAMMING LANGUAGES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9913371" cy="10744347"/>
            <a:chOff x="0" y="0"/>
            <a:chExt cx="1936825" cy="2099177"/>
          </a:xfrm>
        </p:grpSpPr>
        <p:sp>
          <p:nvSpPr>
            <p:cNvPr name="Freeform 3" id="3"/>
            <p:cNvSpPr/>
            <p:nvPr/>
          </p:nvSpPr>
          <p:spPr>
            <a:xfrm flipH="false" flipV="false" rot="0">
              <a:off x="0" y="0"/>
              <a:ext cx="1936825" cy="2099177"/>
            </a:xfrm>
            <a:custGeom>
              <a:avLst/>
              <a:gdLst/>
              <a:ahLst/>
              <a:cxnLst/>
              <a:rect r="r" b="b" t="t" l="l"/>
              <a:pathLst>
                <a:path h="2099177" w="1936825">
                  <a:moveTo>
                    <a:pt x="0" y="0"/>
                  </a:moveTo>
                  <a:lnTo>
                    <a:pt x="1936825" y="0"/>
                  </a:lnTo>
                  <a:lnTo>
                    <a:pt x="1936825" y="2099177"/>
                  </a:lnTo>
                  <a:lnTo>
                    <a:pt x="0" y="2099177"/>
                  </a:lnTo>
                  <a:close/>
                </a:path>
              </a:pathLst>
            </a:custGeom>
            <a:solidFill>
              <a:srgbClr val="89B9C6"/>
            </a:solidFill>
          </p:spPr>
        </p:sp>
        <p:sp>
          <p:nvSpPr>
            <p:cNvPr name="TextBox 4" id="4"/>
            <p:cNvSpPr txBox="true"/>
            <p:nvPr/>
          </p:nvSpPr>
          <p:spPr>
            <a:xfrm>
              <a:off x="0" y="-47625"/>
              <a:ext cx="1936825"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028318" y="2105202"/>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112558" y="3170707"/>
            <a:ext cx="6936973" cy="4519620"/>
          </a:xfrm>
          <a:custGeom>
            <a:avLst/>
            <a:gdLst/>
            <a:ahLst/>
            <a:cxnLst/>
            <a:rect r="r" b="b" t="t" l="l"/>
            <a:pathLst>
              <a:path h="4519620" w="6936973">
                <a:moveTo>
                  <a:pt x="0" y="0"/>
                </a:moveTo>
                <a:lnTo>
                  <a:pt x="6936973" y="0"/>
                </a:lnTo>
                <a:lnTo>
                  <a:pt x="6936973" y="4519620"/>
                </a:lnTo>
                <a:lnTo>
                  <a:pt x="0" y="4519620"/>
                </a:lnTo>
                <a:lnTo>
                  <a:pt x="0" y="0"/>
                </a:lnTo>
                <a:close/>
              </a:path>
            </a:pathLst>
          </a:custGeom>
          <a:blipFill>
            <a:blip r:embed="rId6"/>
            <a:stretch>
              <a:fillRect l="-4330" t="-12243" r="-10027" b="-1749"/>
            </a:stretch>
          </a:blipFill>
        </p:spPr>
      </p:sp>
      <p:sp>
        <p:nvSpPr>
          <p:cNvPr name="TextBox 8" id="8"/>
          <p:cNvSpPr txBox="true"/>
          <p:nvPr/>
        </p:nvSpPr>
        <p:spPr>
          <a:xfrm rot="0">
            <a:off x="3303907" y="2184572"/>
            <a:ext cx="2775727" cy="840493"/>
          </a:xfrm>
          <a:prstGeom prst="rect">
            <a:avLst/>
          </a:prstGeom>
        </p:spPr>
        <p:txBody>
          <a:bodyPr anchor="t" rtlCol="false" tIns="0" lIns="0" bIns="0" rIns="0">
            <a:spAutoFit/>
          </a:bodyPr>
          <a:lstStyle/>
          <a:p>
            <a:pPr>
              <a:lnSpc>
                <a:spcPts val="7065"/>
              </a:lnSpc>
            </a:pPr>
            <a:r>
              <a:rPr lang="en-US" sz="4679">
                <a:solidFill>
                  <a:srgbClr val="FFFFFF"/>
                </a:solidFill>
                <a:latin typeface="Glacial Indifference Bold"/>
              </a:rPr>
              <a:t>Variables</a:t>
            </a:r>
          </a:p>
        </p:txBody>
      </p:sp>
      <p:sp>
        <p:nvSpPr>
          <p:cNvPr name="TextBox 9" id="9"/>
          <p:cNvSpPr txBox="true"/>
          <p:nvPr/>
        </p:nvSpPr>
        <p:spPr>
          <a:xfrm rot="0">
            <a:off x="287938" y="3255291"/>
            <a:ext cx="10921854" cy="3529363"/>
          </a:xfrm>
          <a:prstGeom prst="rect">
            <a:avLst/>
          </a:prstGeom>
        </p:spPr>
        <p:txBody>
          <a:bodyPr anchor="t" rtlCol="false" tIns="0" lIns="0" bIns="0" rIns="0">
            <a:spAutoFit/>
          </a:bodyPr>
          <a:lstStyle/>
          <a:p>
            <a:pPr>
              <a:lnSpc>
                <a:spcPts val="5684"/>
              </a:lnSpc>
            </a:pPr>
            <a:r>
              <a:rPr lang="en-US" sz="3764">
                <a:solidFill>
                  <a:srgbClr val="232E54"/>
                </a:solidFill>
                <a:latin typeface="Glacial Indifference"/>
              </a:rPr>
              <a:t>What does every Python variable have?</a:t>
            </a:r>
          </a:p>
          <a:p>
            <a:pPr marL="812704" indent="-406352" lvl="1">
              <a:lnSpc>
                <a:spcPts val="5684"/>
              </a:lnSpc>
              <a:buFont typeface="Arial"/>
              <a:buChar char="•"/>
            </a:pPr>
            <a:r>
              <a:rPr lang="en-US" sz="3764">
                <a:solidFill>
                  <a:srgbClr val="232E54"/>
                </a:solidFill>
                <a:latin typeface="Glacial Indifference"/>
              </a:rPr>
              <a:t>a name;</a:t>
            </a:r>
          </a:p>
          <a:p>
            <a:pPr marL="812704" indent="-406352" lvl="1">
              <a:lnSpc>
                <a:spcPts val="5684"/>
              </a:lnSpc>
              <a:buFont typeface="Arial"/>
              <a:buChar char="•"/>
            </a:pPr>
            <a:r>
              <a:rPr lang="en-US" sz="3764">
                <a:solidFill>
                  <a:srgbClr val="232E54"/>
                </a:solidFill>
                <a:latin typeface="Glacial Indifference"/>
              </a:rPr>
              <a:t>a value (the content of the container)</a:t>
            </a:r>
          </a:p>
          <a:p>
            <a:pPr>
              <a:lnSpc>
                <a:spcPts val="5684"/>
              </a:lnSpc>
            </a:pPr>
          </a:p>
          <a:p>
            <a:pPr>
              <a:lnSpc>
                <a:spcPts val="5684"/>
              </a:lnSpc>
            </a:pPr>
            <a:r>
              <a:rPr lang="en-US" sz="3764">
                <a:solidFill>
                  <a:srgbClr val="232E54"/>
                </a:solidFill>
                <a:latin typeface="Glacial Indifference"/>
              </a:rPr>
              <a:t>Variables are not typed in Python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sp>
        <p:nvSpPr>
          <p:cNvPr name="Freeform 2" id="2"/>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28318" y="2105202"/>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457347"/>
            <a:ext cx="9913371" cy="10744347"/>
            <a:chOff x="0" y="0"/>
            <a:chExt cx="1936825" cy="2099177"/>
          </a:xfrm>
        </p:grpSpPr>
        <p:sp>
          <p:nvSpPr>
            <p:cNvPr name="Freeform 5" id="5"/>
            <p:cNvSpPr/>
            <p:nvPr/>
          </p:nvSpPr>
          <p:spPr>
            <a:xfrm flipH="false" flipV="false" rot="0">
              <a:off x="0" y="0"/>
              <a:ext cx="1936825" cy="2099177"/>
            </a:xfrm>
            <a:custGeom>
              <a:avLst/>
              <a:gdLst/>
              <a:ahLst/>
              <a:cxnLst/>
              <a:rect r="r" b="b" t="t" l="l"/>
              <a:pathLst>
                <a:path h="2099177" w="1936825">
                  <a:moveTo>
                    <a:pt x="0" y="0"/>
                  </a:moveTo>
                  <a:lnTo>
                    <a:pt x="1936825" y="0"/>
                  </a:lnTo>
                  <a:lnTo>
                    <a:pt x="1936825" y="2099177"/>
                  </a:lnTo>
                  <a:lnTo>
                    <a:pt x="0" y="2099177"/>
                  </a:lnTo>
                  <a:close/>
                </a:path>
              </a:pathLst>
            </a:custGeom>
            <a:solidFill>
              <a:srgbClr val="89B9C6"/>
            </a:solidFill>
          </p:spPr>
        </p:sp>
        <p:sp>
          <p:nvSpPr>
            <p:cNvPr name="TextBox 6" id="6"/>
            <p:cNvSpPr txBox="true"/>
            <p:nvPr/>
          </p:nvSpPr>
          <p:spPr>
            <a:xfrm>
              <a:off x="0" y="-47625"/>
              <a:ext cx="1936825" cy="2146802"/>
            </a:xfrm>
            <a:prstGeom prst="rect">
              <a:avLst/>
            </a:prstGeom>
          </p:spPr>
          <p:txBody>
            <a:bodyPr anchor="ctr" rtlCol="false" tIns="50800" lIns="50800" bIns="50800" rIns="50800"/>
            <a:lstStyle/>
            <a:p>
              <a:pPr algn="ctr">
                <a:lnSpc>
                  <a:spcPts val="3500"/>
                </a:lnSpc>
              </a:pPr>
            </a:p>
          </p:txBody>
        </p:sp>
      </p:grpSp>
      <p:pic>
        <p:nvPicPr>
          <p:cNvPr name="Picture 7" id="7"/>
          <p:cNvPicPr>
            <a:picLocks noChangeAspect="true"/>
          </p:cNvPicPr>
          <p:nvPr/>
        </p:nvPicPr>
        <p:blipFill>
          <a:blip r:embed="rId6">
            <a:alphaModFix amt="63000"/>
          </a:blip>
          <a:srcRect l="0" t="0" r="0" b="0"/>
          <a:stretch>
            <a:fillRect/>
          </a:stretch>
        </p:blipFill>
        <p:spPr>
          <a:xfrm flipH="false" flipV="false" rot="0">
            <a:off x="11028318" y="2676256"/>
            <a:ext cx="6230982" cy="4018983"/>
          </a:xfrm>
          <a:prstGeom prst="rect">
            <a:avLst/>
          </a:prstGeom>
        </p:spPr>
      </p:pic>
      <p:sp>
        <p:nvSpPr>
          <p:cNvPr name="TextBox 8" id="8"/>
          <p:cNvSpPr txBox="true"/>
          <p:nvPr/>
        </p:nvSpPr>
        <p:spPr>
          <a:xfrm rot="0">
            <a:off x="1802270" y="1962327"/>
            <a:ext cx="6658421" cy="840493"/>
          </a:xfrm>
          <a:prstGeom prst="rect">
            <a:avLst/>
          </a:prstGeom>
        </p:spPr>
        <p:txBody>
          <a:bodyPr anchor="t" rtlCol="false" tIns="0" lIns="0" bIns="0" rIns="0">
            <a:spAutoFit/>
          </a:bodyPr>
          <a:lstStyle/>
          <a:p>
            <a:pPr>
              <a:lnSpc>
                <a:spcPts val="7065"/>
              </a:lnSpc>
            </a:pPr>
            <a:r>
              <a:rPr lang="en-US" sz="4679">
                <a:solidFill>
                  <a:srgbClr val="FFFFFF"/>
                </a:solidFill>
                <a:latin typeface="Glacial Indifference Bold"/>
              </a:rPr>
              <a:t>Conditional Execution</a:t>
            </a:r>
          </a:p>
        </p:txBody>
      </p:sp>
      <p:sp>
        <p:nvSpPr>
          <p:cNvPr name="TextBox 9" id="9"/>
          <p:cNvSpPr txBox="true"/>
          <p:nvPr/>
        </p:nvSpPr>
        <p:spPr>
          <a:xfrm rot="0">
            <a:off x="287938" y="3255291"/>
            <a:ext cx="9060400" cy="3439948"/>
          </a:xfrm>
          <a:prstGeom prst="rect">
            <a:avLst/>
          </a:prstGeom>
        </p:spPr>
        <p:txBody>
          <a:bodyPr anchor="t" rtlCol="false" tIns="0" lIns="0" bIns="0" rIns="0">
            <a:spAutoFit/>
          </a:bodyPr>
          <a:lstStyle/>
          <a:p>
            <a:pPr>
              <a:lnSpc>
                <a:spcPts val="5535"/>
              </a:lnSpc>
            </a:pPr>
            <a:r>
              <a:rPr lang="en-US" sz="3665">
                <a:solidFill>
                  <a:srgbClr val="232E54"/>
                </a:solidFill>
                <a:latin typeface="Glacial Indifference"/>
              </a:rPr>
              <a:t> Python uses conditional statements to execute different blocks of code depending on the truth value of an expression. This is typically done using </a:t>
            </a:r>
            <a:r>
              <a:rPr lang="en-US" sz="3665">
                <a:solidFill>
                  <a:srgbClr val="232E54"/>
                </a:solidFill>
                <a:latin typeface="Glacial Indifference Semi-Bold"/>
              </a:rPr>
              <a:t>if</a:t>
            </a:r>
            <a:r>
              <a:rPr lang="en-US" sz="3665">
                <a:solidFill>
                  <a:srgbClr val="232E54"/>
                </a:solidFill>
                <a:latin typeface="Glacial Indifference"/>
              </a:rPr>
              <a:t>, </a:t>
            </a:r>
            <a:r>
              <a:rPr lang="en-US" sz="3665">
                <a:solidFill>
                  <a:srgbClr val="232E54"/>
                </a:solidFill>
                <a:latin typeface="Glacial Indifference Semi-Bold"/>
              </a:rPr>
              <a:t>elif (else if)</a:t>
            </a:r>
            <a:r>
              <a:rPr lang="en-US" sz="3665">
                <a:solidFill>
                  <a:srgbClr val="232E54"/>
                </a:solidFill>
                <a:latin typeface="Glacial Indifference"/>
              </a:rPr>
              <a:t>, and </a:t>
            </a:r>
            <a:r>
              <a:rPr lang="en-US" sz="3665">
                <a:solidFill>
                  <a:srgbClr val="232E54"/>
                </a:solidFill>
                <a:latin typeface="Glacial Indifference Semi-Bold"/>
              </a:rPr>
              <a:t>else</a:t>
            </a:r>
            <a:r>
              <a:rPr lang="en-US" sz="3665">
                <a:solidFill>
                  <a:srgbClr val="232E54"/>
                </a:solidFill>
                <a:latin typeface="Glacial Indifference"/>
              </a:rPr>
              <a:t> statements.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9913371" cy="10744347"/>
            <a:chOff x="0" y="0"/>
            <a:chExt cx="1936825" cy="2099177"/>
          </a:xfrm>
        </p:grpSpPr>
        <p:sp>
          <p:nvSpPr>
            <p:cNvPr name="Freeform 3" id="3"/>
            <p:cNvSpPr/>
            <p:nvPr/>
          </p:nvSpPr>
          <p:spPr>
            <a:xfrm flipH="false" flipV="false" rot="0">
              <a:off x="0" y="0"/>
              <a:ext cx="1936825" cy="2099177"/>
            </a:xfrm>
            <a:custGeom>
              <a:avLst/>
              <a:gdLst/>
              <a:ahLst/>
              <a:cxnLst/>
              <a:rect r="r" b="b" t="t" l="l"/>
              <a:pathLst>
                <a:path h="2099177" w="1936825">
                  <a:moveTo>
                    <a:pt x="0" y="0"/>
                  </a:moveTo>
                  <a:lnTo>
                    <a:pt x="1936825" y="0"/>
                  </a:lnTo>
                  <a:lnTo>
                    <a:pt x="1936825" y="2099177"/>
                  </a:lnTo>
                  <a:lnTo>
                    <a:pt x="0" y="2099177"/>
                  </a:lnTo>
                  <a:close/>
                </a:path>
              </a:pathLst>
            </a:custGeom>
            <a:solidFill>
              <a:srgbClr val="89B9C6"/>
            </a:solidFill>
          </p:spPr>
        </p:sp>
        <p:sp>
          <p:nvSpPr>
            <p:cNvPr name="TextBox 4" id="4"/>
            <p:cNvSpPr txBox="true"/>
            <p:nvPr/>
          </p:nvSpPr>
          <p:spPr>
            <a:xfrm>
              <a:off x="0" y="-47625"/>
              <a:ext cx="1936825"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alphaModFix amt="41000"/>
          </a:blip>
          <a:srcRect l="0" t="0" r="0" b="0"/>
          <a:stretch>
            <a:fillRect/>
          </a:stretch>
        </p:blipFill>
        <p:spPr>
          <a:xfrm flipH="false" flipV="false" rot="0">
            <a:off x="10171263" y="1323488"/>
            <a:ext cx="7449994" cy="7449994"/>
          </a:xfrm>
          <a:prstGeom prst="rect">
            <a:avLst/>
          </a:prstGeom>
        </p:spPr>
      </p:pic>
      <p:sp>
        <p:nvSpPr>
          <p:cNvPr name="TextBox 7" id="7"/>
          <p:cNvSpPr txBox="true"/>
          <p:nvPr/>
        </p:nvSpPr>
        <p:spPr>
          <a:xfrm rot="0">
            <a:off x="3576224" y="1781018"/>
            <a:ext cx="2388336" cy="1080826"/>
          </a:xfrm>
          <a:prstGeom prst="rect">
            <a:avLst/>
          </a:prstGeom>
        </p:spPr>
        <p:txBody>
          <a:bodyPr anchor="t" rtlCol="false" tIns="0" lIns="0" bIns="0" rIns="0">
            <a:spAutoFit/>
          </a:bodyPr>
          <a:lstStyle/>
          <a:p>
            <a:pPr>
              <a:lnSpc>
                <a:spcPts val="9113"/>
              </a:lnSpc>
            </a:pPr>
            <a:r>
              <a:rPr lang="en-US" sz="6035">
                <a:solidFill>
                  <a:srgbClr val="FFFFFF"/>
                </a:solidFill>
                <a:latin typeface="Glacial Indifference Bold"/>
              </a:rPr>
              <a:t>Loops</a:t>
            </a:r>
          </a:p>
        </p:txBody>
      </p:sp>
      <p:sp>
        <p:nvSpPr>
          <p:cNvPr name="TextBox 8" id="8"/>
          <p:cNvSpPr txBox="true"/>
          <p:nvPr/>
        </p:nvSpPr>
        <p:spPr>
          <a:xfrm rot="0">
            <a:off x="531503" y="3322125"/>
            <a:ext cx="9155040" cy="4506841"/>
          </a:xfrm>
          <a:prstGeom prst="rect">
            <a:avLst/>
          </a:prstGeom>
        </p:spPr>
        <p:txBody>
          <a:bodyPr anchor="t" rtlCol="false" tIns="0" lIns="0" bIns="0" rIns="0">
            <a:spAutoFit/>
          </a:bodyPr>
          <a:lstStyle/>
          <a:p>
            <a:pPr>
              <a:lnSpc>
                <a:spcPts val="5169"/>
              </a:lnSpc>
            </a:pPr>
            <a:r>
              <a:rPr lang="en-US" sz="3423">
                <a:solidFill>
                  <a:srgbClr val="232E54"/>
                </a:solidFill>
                <a:latin typeface="Glacial Indifference"/>
              </a:rPr>
              <a:t>Python has two primitive loop commands:</a:t>
            </a:r>
          </a:p>
          <a:p>
            <a:pPr>
              <a:lnSpc>
                <a:spcPts val="5169"/>
              </a:lnSpc>
            </a:pPr>
          </a:p>
          <a:p>
            <a:pPr marL="739113" indent="-369557" lvl="1">
              <a:lnSpc>
                <a:spcPts val="5169"/>
              </a:lnSpc>
              <a:buFont typeface="Arial"/>
              <a:buChar char="•"/>
            </a:pPr>
            <a:r>
              <a:rPr lang="en-US" sz="3423">
                <a:solidFill>
                  <a:srgbClr val="232E54"/>
                </a:solidFill>
                <a:latin typeface="Glacial Indifference"/>
              </a:rPr>
              <a:t>for loops, which iterate over a sequence of items, such as a list, tuple, or string.</a:t>
            </a:r>
          </a:p>
          <a:p>
            <a:pPr marL="739113" indent="-369557" lvl="1">
              <a:lnSpc>
                <a:spcPts val="5169"/>
              </a:lnSpc>
              <a:buFont typeface="Arial"/>
              <a:buChar char="•"/>
            </a:pPr>
            <a:r>
              <a:rPr lang="en-US" sz="3423">
                <a:solidFill>
                  <a:srgbClr val="232E54"/>
                </a:solidFill>
                <a:latin typeface="Glacial Indifference"/>
              </a:rPr>
              <a:t>while loops, which continue to execute as long as</a:t>
            </a:r>
            <a:r>
              <a:rPr lang="en-US" sz="3423">
                <a:solidFill>
                  <a:srgbClr val="232E54"/>
                </a:solidFill>
                <a:latin typeface="Glacial Indifference"/>
              </a:rPr>
              <a:t> a</a:t>
            </a:r>
            <a:r>
              <a:rPr lang="en-US" sz="3423">
                <a:solidFill>
                  <a:srgbClr val="232E54"/>
                </a:solidFill>
                <a:latin typeface="Glacial Indifference"/>
              </a:rPr>
              <a:t> s</a:t>
            </a:r>
            <a:r>
              <a:rPr lang="en-US" sz="3423">
                <a:solidFill>
                  <a:srgbClr val="232E54"/>
                </a:solidFill>
                <a:latin typeface="Glacial Indifference"/>
              </a:rPr>
              <a:t>p</a:t>
            </a:r>
            <a:r>
              <a:rPr lang="en-US" sz="3423">
                <a:solidFill>
                  <a:srgbClr val="232E54"/>
                </a:solidFill>
                <a:latin typeface="Glacial Indifference"/>
              </a:rPr>
              <a:t>e</a:t>
            </a:r>
            <a:r>
              <a:rPr lang="en-US" sz="3423">
                <a:solidFill>
                  <a:srgbClr val="232E54"/>
                </a:solidFill>
                <a:latin typeface="Glacial Indifference"/>
              </a:rPr>
              <a:t>c</a:t>
            </a:r>
            <a:r>
              <a:rPr lang="en-US" sz="3423">
                <a:solidFill>
                  <a:srgbClr val="232E54"/>
                </a:solidFill>
                <a:latin typeface="Glacial Indifference"/>
              </a:rPr>
              <a:t>if</a:t>
            </a:r>
            <a:r>
              <a:rPr lang="en-US" sz="3423">
                <a:solidFill>
                  <a:srgbClr val="232E54"/>
                </a:solidFill>
                <a:latin typeface="Glacial Indifference"/>
              </a:rPr>
              <a:t>ied condition r</a:t>
            </a:r>
            <a:r>
              <a:rPr lang="en-US" sz="3423">
                <a:solidFill>
                  <a:srgbClr val="232E54"/>
                </a:solidFill>
                <a:latin typeface="Glacial Indifference"/>
              </a:rPr>
              <a:t>e</a:t>
            </a:r>
            <a:r>
              <a:rPr lang="en-US" sz="3423">
                <a:solidFill>
                  <a:srgbClr val="232E54"/>
                </a:solidFill>
                <a:latin typeface="Glacial Indifference"/>
              </a:rPr>
              <a:t>main</a:t>
            </a:r>
            <a:r>
              <a:rPr lang="en-US" sz="3423">
                <a:solidFill>
                  <a:srgbClr val="232E54"/>
                </a:solidFill>
                <a:latin typeface="Glacial Indifference"/>
              </a:rPr>
              <a:t>s</a:t>
            </a:r>
            <a:r>
              <a:rPr lang="en-US" sz="3423">
                <a:solidFill>
                  <a:srgbClr val="232E54"/>
                </a:solidFill>
                <a:latin typeface="Glacial Indifference"/>
              </a:rPr>
              <a:t> true.</a:t>
            </a:r>
          </a:p>
          <a:p>
            <a:pPr>
              <a:lnSpc>
                <a:spcPts val="516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9913371" cy="10744347"/>
            <a:chOff x="0" y="0"/>
            <a:chExt cx="1936825" cy="2099177"/>
          </a:xfrm>
        </p:grpSpPr>
        <p:sp>
          <p:nvSpPr>
            <p:cNvPr name="Freeform 3" id="3"/>
            <p:cNvSpPr/>
            <p:nvPr/>
          </p:nvSpPr>
          <p:spPr>
            <a:xfrm flipH="false" flipV="false" rot="0">
              <a:off x="0" y="0"/>
              <a:ext cx="1936825" cy="2099177"/>
            </a:xfrm>
            <a:custGeom>
              <a:avLst/>
              <a:gdLst/>
              <a:ahLst/>
              <a:cxnLst/>
              <a:rect r="r" b="b" t="t" l="l"/>
              <a:pathLst>
                <a:path h="2099177" w="1936825">
                  <a:moveTo>
                    <a:pt x="0" y="0"/>
                  </a:moveTo>
                  <a:lnTo>
                    <a:pt x="1936825" y="0"/>
                  </a:lnTo>
                  <a:lnTo>
                    <a:pt x="1936825" y="2099177"/>
                  </a:lnTo>
                  <a:lnTo>
                    <a:pt x="0" y="2099177"/>
                  </a:lnTo>
                  <a:close/>
                </a:path>
              </a:pathLst>
            </a:custGeom>
            <a:solidFill>
              <a:srgbClr val="89B9C6"/>
            </a:solidFill>
          </p:spPr>
        </p:sp>
        <p:sp>
          <p:nvSpPr>
            <p:cNvPr name="TextBox 4" id="4"/>
            <p:cNvSpPr txBox="true"/>
            <p:nvPr/>
          </p:nvSpPr>
          <p:spPr>
            <a:xfrm>
              <a:off x="0" y="-47625"/>
              <a:ext cx="1936825"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028318" y="2105202"/>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514344" y="1835762"/>
            <a:ext cx="6884684" cy="840493"/>
          </a:xfrm>
          <a:prstGeom prst="rect">
            <a:avLst/>
          </a:prstGeom>
        </p:spPr>
        <p:txBody>
          <a:bodyPr anchor="t" rtlCol="false" tIns="0" lIns="0" bIns="0" rIns="0">
            <a:spAutoFit/>
          </a:bodyPr>
          <a:lstStyle/>
          <a:p>
            <a:pPr>
              <a:lnSpc>
                <a:spcPts val="7065"/>
              </a:lnSpc>
            </a:pPr>
            <a:r>
              <a:rPr lang="en-US" sz="4679">
                <a:solidFill>
                  <a:srgbClr val="FFFFFF"/>
                </a:solidFill>
                <a:latin typeface="Glacial Indifference Bold"/>
              </a:rPr>
              <a:t>Lists and List Processing</a:t>
            </a:r>
          </a:p>
        </p:txBody>
      </p:sp>
      <p:sp>
        <p:nvSpPr>
          <p:cNvPr name="TextBox 8" id="8"/>
          <p:cNvSpPr txBox="true"/>
          <p:nvPr/>
        </p:nvSpPr>
        <p:spPr>
          <a:xfrm rot="0">
            <a:off x="131232" y="3261894"/>
            <a:ext cx="9250614" cy="4715592"/>
          </a:xfrm>
          <a:prstGeom prst="rect">
            <a:avLst/>
          </a:prstGeom>
        </p:spPr>
        <p:txBody>
          <a:bodyPr anchor="t" rtlCol="false" tIns="0" lIns="0" bIns="0" rIns="0">
            <a:spAutoFit/>
          </a:bodyPr>
          <a:lstStyle/>
          <a:p>
            <a:pPr marL="674810" indent="-337405" lvl="1">
              <a:lnSpc>
                <a:spcPts val="4719"/>
              </a:lnSpc>
              <a:buFont typeface="Arial"/>
              <a:buChar char="•"/>
            </a:pPr>
            <a:r>
              <a:rPr lang="en-US" sz="3125">
                <a:solidFill>
                  <a:srgbClr val="232E54"/>
                </a:solidFill>
                <a:latin typeface="Glacial Indifference"/>
              </a:rPr>
              <a:t>Lists in Python are mutable sequences that can store a collection of items (elements). They are created by placing items inside square brackets [], separated by commas. Python provides a variety of methods for processing lists, such as appending (append()), removing (remove()), sorting (sort()), etc.</a:t>
            </a:r>
          </a:p>
          <a:p>
            <a:pPr>
              <a:lnSpc>
                <a:spcPts val="471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9913371" cy="10744347"/>
            <a:chOff x="0" y="0"/>
            <a:chExt cx="1936825" cy="2099177"/>
          </a:xfrm>
        </p:grpSpPr>
        <p:sp>
          <p:nvSpPr>
            <p:cNvPr name="Freeform 3" id="3"/>
            <p:cNvSpPr/>
            <p:nvPr/>
          </p:nvSpPr>
          <p:spPr>
            <a:xfrm flipH="false" flipV="false" rot="0">
              <a:off x="0" y="0"/>
              <a:ext cx="1936825" cy="2099177"/>
            </a:xfrm>
            <a:custGeom>
              <a:avLst/>
              <a:gdLst/>
              <a:ahLst/>
              <a:cxnLst/>
              <a:rect r="r" b="b" t="t" l="l"/>
              <a:pathLst>
                <a:path h="2099177" w="1936825">
                  <a:moveTo>
                    <a:pt x="0" y="0"/>
                  </a:moveTo>
                  <a:lnTo>
                    <a:pt x="1936825" y="0"/>
                  </a:lnTo>
                  <a:lnTo>
                    <a:pt x="1936825" y="2099177"/>
                  </a:lnTo>
                  <a:lnTo>
                    <a:pt x="0" y="2099177"/>
                  </a:lnTo>
                  <a:close/>
                </a:path>
              </a:pathLst>
            </a:custGeom>
            <a:solidFill>
              <a:srgbClr val="89B9C6"/>
            </a:solidFill>
          </p:spPr>
        </p:sp>
        <p:sp>
          <p:nvSpPr>
            <p:cNvPr name="TextBox 4" id="4"/>
            <p:cNvSpPr txBox="true"/>
            <p:nvPr/>
          </p:nvSpPr>
          <p:spPr>
            <a:xfrm>
              <a:off x="0" y="-47625"/>
              <a:ext cx="1936825"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85964" y="7174292"/>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028318" y="2105202"/>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92916" y="2390729"/>
            <a:ext cx="5907152" cy="5597026"/>
          </a:xfrm>
          <a:custGeom>
            <a:avLst/>
            <a:gdLst/>
            <a:ahLst/>
            <a:cxnLst/>
            <a:rect r="r" b="b" t="t" l="l"/>
            <a:pathLst>
              <a:path h="5597026" w="5907152">
                <a:moveTo>
                  <a:pt x="0" y="0"/>
                </a:moveTo>
                <a:lnTo>
                  <a:pt x="5907152" y="0"/>
                </a:lnTo>
                <a:lnTo>
                  <a:pt x="5907152" y="5597026"/>
                </a:lnTo>
                <a:lnTo>
                  <a:pt x="0" y="5597026"/>
                </a:lnTo>
                <a:lnTo>
                  <a:pt x="0" y="0"/>
                </a:lnTo>
                <a:close/>
              </a:path>
            </a:pathLst>
          </a:custGeom>
          <a:blipFill>
            <a:blip r:embed="rId6">
              <a:alphaModFix amt="62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214069" y="2077200"/>
            <a:ext cx="5485233" cy="840493"/>
          </a:xfrm>
          <a:prstGeom prst="rect">
            <a:avLst/>
          </a:prstGeom>
        </p:spPr>
        <p:txBody>
          <a:bodyPr anchor="t" rtlCol="false" tIns="0" lIns="0" bIns="0" rIns="0">
            <a:spAutoFit/>
          </a:bodyPr>
          <a:lstStyle/>
          <a:p>
            <a:pPr>
              <a:lnSpc>
                <a:spcPts val="7065"/>
              </a:lnSpc>
            </a:pPr>
            <a:r>
              <a:rPr lang="en-US" sz="4679">
                <a:solidFill>
                  <a:srgbClr val="FFFFFF"/>
                </a:solidFill>
                <a:latin typeface="Glacial Indifference Bold"/>
              </a:rPr>
              <a:t>Logical Operations</a:t>
            </a:r>
          </a:p>
        </p:txBody>
      </p:sp>
      <p:sp>
        <p:nvSpPr>
          <p:cNvPr name="TextBox 9" id="9"/>
          <p:cNvSpPr txBox="true"/>
          <p:nvPr/>
        </p:nvSpPr>
        <p:spPr>
          <a:xfrm rot="0">
            <a:off x="360402" y="3407458"/>
            <a:ext cx="9192567" cy="3458792"/>
          </a:xfrm>
          <a:prstGeom prst="rect">
            <a:avLst/>
          </a:prstGeom>
        </p:spPr>
        <p:txBody>
          <a:bodyPr anchor="t" rtlCol="false" tIns="0" lIns="0" bIns="0" rIns="0">
            <a:spAutoFit/>
          </a:bodyPr>
          <a:lstStyle/>
          <a:p>
            <a:pPr marL="798177" indent="-399088" lvl="1">
              <a:lnSpc>
                <a:spcPts val="5582"/>
              </a:lnSpc>
              <a:buFont typeface="Arial"/>
              <a:buChar char="•"/>
            </a:pPr>
            <a:r>
              <a:rPr lang="en-US" sz="3696">
                <a:solidFill>
                  <a:srgbClr val="232E54"/>
                </a:solidFill>
                <a:latin typeface="Glacial Indifference"/>
              </a:rPr>
              <a:t>Python supports logical operations such as and, or, and not. These are used to combine conditional statements and to derive a Boolean result.</a:t>
            </a:r>
          </a:p>
          <a:p>
            <a:pPr>
              <a:lnSpc>
                <a:spcPts val="5582"/>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9913371" cy="10744347"/>
            <a:chOff x="0" y="0"/>
            <a:chExt cx="1936825" cy="2099177"/>
          </a:xfrm>
        </p:grpSpPr>
        <p:sp>
          <p:nvSpPr>
            <p:cNvPr name="Freeform 3" id="3"/>
            <p:cNvSpPr/>
            <p:nvPr/>
          </p:nvSpPr>
          <p:spPr>
            <a:xfrm flipH="false" flipV="false" rot="0">
              <a:off x="0" y="0"/>
              <a:ext cx="1936825" cy="2099177"/>
            </a:xfrm>
            <a:custGeom>
              <a:avLst/>
              <a:gdLst/>
              <a:ahLst/>
              <a:cxnLst/>
              <a:rect r="r" b="b" t="t" l="l"/>
              <a:pathLst>
                <a:path h="2099177" w="1936825">
                  <a:moveTo>
                    <a:pt x="0" y="0"/>
                  </a:moveTo>
                  <a:lnTo>
                    <a:pt x="1936825" y="0"/>
                  </a:lnTo>
                  <a:lnTo>
                    <a:pt x="1936825" y="2099177"/>
                  </a:lnTo>
                  <a:lnTo>
                    <a:pt x="0" y="2099177"/>
                  </a:lnTo>
                  <a:close/>
                </a:path>
              </a:pathLst>
            </a:custGeom>
            <a:solidFill>
              <a:srgbClr val="89B9C6"/>
            </a:solidFill>
          </p:spPr>
        </p:sp>
        <p:sp>
          <p:nvSpPr>
            <p:cNvPr name="TextBox 4" id="4"/>
            <p:cNvSpPr txBox="true"/>
            <p:nvPr/>
          </p:nvSpPr>
          <p:spPr>
            <a:xfrm>
              <a:off x="0" y="-47625"/>
              <a:ext cx="1936825"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028318" y="2105202"/>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302781" y="2390729"/>
            <a:ext cx="4911375" cy="6368072"/>
          </a:xfrm>
          <a:custGeom>
            <a:avLst/>
            <a:gdLst/>
            <a:ahLst/>
            <a:cxnLst/>
            <a:rect r="r" b="b" t="t" l="l"/>
            <a:pathLst>
              <a:path h="6368072" w="4911375">
                <a:moveTo>
                  <a:pt x="0" y="0"/>
                </a:moveTo>
                <a:lnTo>
                  <a:pt x="4911375" y="0"/>
                </a:lnTo>
                <a:lnTo>
                  <a:pt x="4911375" y="6368071"/>
                </a:lnTo>
                <a:lnTo>
                  <a:pt x="0" y="6368071"/>
                </a:lnTo>
                <a:lnTo>
                  <a:pt x="0" y="0"/>
                </a:lnTo>
                <a:close/>
              </a:path>
            </a:pathLst>
          </a:custGeom>
          <a:blipFill>
            <a:blip r:embed="rId6">
              <a:alphaModFix amt="88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917687" y="1962327"/>
            <a:ext cx="5485233" cy="840493"/>
          </a:xfrm>
          <a:prstGeom prst="rect">
            <a:avLst/>
          </a:prstGeom>
        </p:spPr>
        <p:txBody>
          <a:bodyPr anchor="t" rtlCol="false" tIns="0" lIns="0" bIns="0" rIns="0">
            <a:spAutoFit/>
          </a:bodyPr>
          <a:lstStyle/>
          <a:p>
            <a:pPr>
              <a:lnSpc>
                <a:spcPts val="7065"/>
              </a:lnSpc>
            </a:pPr>
            <a:r>
              <a:rPr lang="en-US" sz="4679">
                <a:solidFill>
                  <a:srgbClr val="FFFFFF"/>
                </a:solidFill>
                <a:latin typeface="Glacial Indifference Bold"/>
              </a:rPr>
              <a:t>Bitwise Operations</a:t>
            </a:r>
          </a:p>
        </p:txBody>
      </p:sp>
      <p:sp>
        <p:nvSpPr>
          <p:cNvPr name="TextBox 9" id="9"/>
          <p:cNvSpPr txBox="true"/>
          <p:nvPr/>
        </p:nvSpPr>
        <p:spPr>
          <a:xfrm rot="0">
            <a:off x="708193" y="3301473"/>
            <a:ext cx="9012768" cy="4140869"/>
          </a:xfrm>
          <a:prstGeom prst="rect">
            <a:avLst/>
          </a:prstGeom>
        </p:spPr>
        <p:txBody>
          <a:bodyPr anchor="t" rtlCol="false" tIns="0" lIns="0" bIns="0" rIns="0">
            <a:spAutoFit/>
          </a:bodyPr>
          <a:lstStyle/>
          <a:p>
            <a:pPr>
              <a:lnSpc>
                <a:spcPts val="5544"/>
              </a:lnSpc>
            </a:pPr>
            <a:r>
              <a:rPr lang="en-US" sz="3672">
                <a:solidFill>
                  <a:srgbClr val="232E54"/>
                </a:solidFill>
                <a:latin typeface="Glacial Indifference"/>
              </a:rPr>
              <a:t>Bitwise operations in Python include &amp; (bitwise AND), | (bitwise OR), ^ (bitwise XOR), ~ (bitwise NOT), &lt;&lt; (left shift), and &gt;&gt; (right shift). These operations directly manipulate bits of an integer's binary representation.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sp>
        <p:nvSpPr>
          <p:cNvPr name="Freeform 2" id="2"/>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457347"/>
            <a:ext cx="9913371" cy="10744347"/>
            <a:chOff x="0" y="0"/>
            <a:chExt cx="1936825" cy="2099177"/>
          </a:xfrm>
        </p:grpSpPr>
        <p:sp>
          <p:nvSpPr>
            <p:cNvPr name="Freeform 4" id="4"/>
            <p:cNvSpPr/>
            <p:nvPr/>
          </p:nvSpPr>
          <p:spPr>
            <a:xfrm flipH="false" flipV="false" rot="0">
              <a:off x="0" y="0"/>
              <a:ext cx="1936825" cy="2099177"/>
            </a:xfrm>
            <a:custGeom>
              <a:avLst/>
              <a:gdLst/>
              <a:ahLst/>
              <a:cxnLst/>
              <a:rect r="r" b="b" t="t" l="l"/>
              <a:pathLst>
                <a:path h="2099177" w="1936825">
                  <a:moveTo>
                    <a:pt x="0" y="0"/>
                  </a:moveTo>
                  <a:lnTo>
                    <a:pt x="1936825" y="0"/>
                  </a:lnTo>
                  <a:lnTo>
                    <a:pt x="1936825" y="2099177"/>
                  </a:lnTo>
                  <a:lnTo>
                    <a:pt x="0" y="2099177"/>
                  </a:lnTo>
                  <a:close/>
                </a:path>
              </a:pathLst>
            </a:custGeom>
            <a:solidFill>
              <a:srgbClr val="89B9C6"/>
            </a:solidFill>
          </p:spPr>
        </p:sp>
        <p:sp>
          <p:nvSpPr>
            <p:cNvPr name="TextBox 5" id="5"/>
            <p:cNvSpPr txBox="true"/>
            <p:nvPr/>
          </p:nvSpPr>
          <p:spPr>
            <a:xfrm>
              <a:off x="0" y="-47625"/>
              <a:ext cx="1936825" cy="214680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false" flipV="false" rot="0">
            <a:off x="9729270" y="2856438"/>
            <a:ext cx="8404893" cy="4116776"/>
          </a:xfrm>
          <a:custGeom>
            <a:avLst/>
            <a:gdLst/>
            <a:ahLst/>
            <a:cxnLst/>
            <a:rect r="r" b="b" t="t" l="l"/>
            <a:pathLst>
              <a:path h="4116776" w="8404893">
                <a:moveTo>
                  <a:pt x="0" y="0"/>
                </a:moveTo>
                <a:lnTo>
                  <a:pt x="8404893" y="0"/>
                </a:lnTo>
                <a:lnTo>
                  <a:pt x="8404893" y="4116776"/>
                </a:lnTo>
                <a:lnTo>
                  <a:pt x="0" y="4116776"/>
                </a:lnTo>
                <a:lnTo>
                  <a:pt x="0" y="0"/>
                </a:lnTo>
                <a:close/>
              </a:path>
            </a:pathLst>
          </a:custGeom>
          <a:blipFill>
            <a:blip r:embed="rId4"/>
            <a:stretch>
              <a:fillRect l="0" t="0" r="-8254" b="0"/>
            </a:stretch>
          </a:blipFill>
        </p:spPr>
      </p:sp>
      <p:sp>
        <p:nvSpPr>
          <p:cNvPr name="TextBox 7" id="7"/>
          <p:cNvSpPr txBox="true"/>
          <p:nvPr/>
        </p:nvSpPr>
        <p:spPr>
          <a:xfrm rot="0">
            <a:off x="595982" y="3405897"/>
            <a:ext cx="8548018" cy="1188547"/>
          </a:xfrm>
          <a:prstGeom prst="rect">
            <a:avLst/>
          </a:prstGeom>
        </p:spPr>
        <p:txBody>
          <a:bodyPr anchor="t" rtlCol="false" tIns="0" lIns="0" bIns="0" rIns="0">
            <a:spAutoFit/>
          </a:bodyPr>
          <a:lstStyle/>
          <a:p>
            <a:pPr>
              <a:lnSpc>
                <a:spcPts val="4823"/>
              </a:lnSpc>
            </a:pPr>
            <a:r>
              <a:rPr lang="en-US" sz="3194">
                <a:solidFill>
                  <a:srgbClr val="232E54"/>
                </a:solidFill>
                <a:latin typeface="Glacial Indifference"/>
              </a:rPr>
              <a:t>Indentation is mandatory in python to define the blocks of statements.</a:t>
            </a:r>
          </a:p>
        </p:txBody>
      </p:sp>
      <p:sp>
        <p:nvSpPr>
          <p:cNvPr name="TextBox 8" id="8"/>
          <p:cNvSpPr txBox="true"/>
          <p:nvPr/>
        </p:nvSpPr>
        <p:spPr>
          <a:xfrm rot="0">
            <a:off x="431394" y="5560320"/>
            <a:ext cx="8712606" cy="1823599"/>
          </a:xfrm>
          <a:prstGeom prst="rect">
            <a:avLst/>
          </a:prstGeom>
        </p:spPr>
        <p:txBody>
          <a:bodyPr anchor="t" rtlCol="false" tIns="0" lIns="0" bIns="0" rIns="0">
            <a:spAutoFit/>
          </a:bodyPr>
          <a:lstStyle/>
          <a:p>
            <a:pPr>
              <a:lnSpc>
                <a:spcPts val="4948"/>
              </a:lnSpc>
            </a:pPr>
            <a:r>
              <a:rPr lang="en-US" sz="3277">
                <a:solidFill>
                  <a:srgbClr val="232E54"/>
                </a:solidFill>
                <a:latin typeface="Glacial Indifference Bold"/>
              </a:rPr>
              <a:t>It is preferred to use whitespaces instead of tabs to indent in python. Python uses four spaces as default indentation spaces.</a:t>
            </a:r>
          </a:p>
        </p:txBody>
      </p:sp>
      <p:sp>
        <p:nvSpPr>
          <p:cNvPr name="TextBox 9" id="9"/>
          <p:cNvSpPr txBox="true"/>
          <p:nvPr/>
        </p:nvSpPr>
        <p:spPr>
          <a:xfrm rot="0">
            <a:off x="2087990" y="2016070"/>
            <a:ext cx="5485233" cy="840368"/>
          </a:xfrm>
          <a:prstGeom prst="rect">
            <a:avLst/>
          </a:prstGeom>
        </p:spPr>
        <p:txBody>
          <a:bodyPr anchor="t" rtlCol="false" tIns="0" lIns="0" bIns="0" rIns="0">
            <a:spAutoFit/>
          </a:bodyPr>
          <a:lstStyle/>
          <a:p>
            <a:pPr>
              <a:lnSpc>
                <a:spcPts val="7065"/>
              </a:lnSpc>
            </a:pPr>
            <a:r>
              <a:rPr lang="en-US" sz="4679">
                <a:solidFill>
                  <a:srgbClr val="FFFFFF"/>
                </a:solidFill>
                <a:latin typeface="Glacial Indifference Bold"/>
              </a:rPr>
              <a:t>Indentation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sp>
        <p:nvSpPr>
          <p:cNvPr name="Freeform 2" id="2"/>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345687"/>
            <a:ext cx="7595626" cy="7595626"/>
          </a:xfrm>
          <a:custGeom>
            <a:avLst/>
            <a:gdLst/>
            <a:ahLst/>
            <a:cxnLst/>
            <a:rect r="r" b="b" t="t" l="l"/>
            <a:pathLst>
              <a:path h="7595626" w="7595626">
                <a:moveTo>
                  <a:pt x="0" y="0"/>
                </a:moveTo>
                <a:lnTo>
                  <a:pt x="7595626" y="0"/>
                </a:lnTo>
                <a:lnTo>
                  <a:pt x="7595626" y="7595626"/>
                </a:lnTo>
                <a:lnTo>
                  <a:pt x="0" y="7595626"/>
                </a:lnTo>
                <a:lnTo>
                  <a:pt x="0" y="0"/>
                </a:lnTo>
                <a:close/>
              </a:path>
            </a:pathLst>
          </a:custGeom>
          <a:blipFill>
            <a:blip r:embed="rId4"/>
            <a:stretch>
              <a:fillRect l="0" t="0" r="0" b="0"/>
            </a:stretch>
          </a:blipFill>
        </p:spPr>
      </p:sp>
      <p:sp>
        <p:nvSpPr>
          <p:cNvPr name="Freeform 4" id="4"/>
          <p:cNvSpPr/>
          <p:nvPr/>
        </p:nvSpPr>
        <p:spPr>
          <a:xfrm flipH="false" flipV="false" rot="0">
            <a:off x="9503919" y="1345687"/>
            <a:ext cx="7755381" cy="7595626"/>
          </a:xfrm>
          <a:custGeom>
            <a:avLst/>
            <a:gdLst/>
            <a:ahLst/>
            <a:cxnLst/>
            <a:rect r="r" b="b" t="t" l="l"/>
            <a:pathLst>
              <a:path h="7595626" w="7755381">
                <a:moveTo>
                  <a:pt x="0" y="0"/>
                </a:moveTo>
                <a:lnTo>
                  <a:pt x="7755381" y="0"/>
                </a:lnTo>
                <a:lnTo>
                  <a:pt x="7755381" y="7595626"/>
                </a:lnTo>
                <a:lnTo>
                  <a:pt x="0" y="7595626"/>
                </a:lnTo>
                <a:lnTo>
                  <a:pt x="0" y="0"/>
                </a:lnTo>
                <a:close/>
              </a:path>
            </a:pathLst>
          </a:custGeom>
          <a:blipFill>
            <a:blip r:embed="rId5"/>
            <a:stretch>
              <a:fillRect l="-225" t="0" r="-225"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100524" y="-457347"/>
            <a:ext cx="5592393" cy="10744347"/>
            <a:chOff x="0" y="0"/>
            <a:chExt cx="1092614" cy="2099177"/>
          </a:xfrm>
        </p:grpSpPr>
        <p:sp>
          <p:nvSpPr>
            <p:cNvPr name="Freeform 3" id="3"/>
            <p:cNvSpPr/>
            <p:nvPr/>
          </p:nvSpPr>
          <p:spPr>
            <a:xfrm flipH="false" flipV="false" rot="0">
              <a:off x="0" y="0"/>
              <a:ext cx="1092614" cy="2099177"/>
            </a:xfrm>
            <a:custGeom>
              <a:avLst/>
              <a:gdLst/>
              <a:ahLst/>
              <a:cxnLst/>
              <a:rect r="r" b="b" t="t" l="l"/>
              <a:pathLst>
                <a:path h="2099177" w="1092614">
                  <a:moveTo>
                    <a:pt x="0" y="0"/>
                  </a:moveTo>
                  <a:lnTo>
                    <a:pt x="1092614" y="0"/>
                  </a:lnTo>
                  <a:lnTo>
                    <a:pt x="1092614" y="2099177"/>
                  </a:lnTo>
                  <a:lnTo>
                    <a:pt x="0" y="2099177"/>
                  </a:lnTo>
                  <a:close/>
                </a:path>
              </a:pathLst>
            </a:custGeom>
            <a:solidFill>
              <a:srgbClr val="89B9C6"/>
            </a:solidFill>
          </p:spPr>
        </p:sp>
        <p:sp>
          <p:nvSpPr>
            <p:cNvPr name="TextBox 4" id="4"/>
            <p:cNvSpPr txBox="true"/>
            <p:nvPr/>
          </p:nvSpPr>
          <p:spPr>
            <a:xfrm>
              <a:off x="0" y="-47625"/>
              <a:ext cx="1092614"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942975"/>
            <a:ext cx="4399105" cy="713538"/>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Make it easy!</a:t>
            </a:r>
          </a:p>
        </p:txBody>
      </p:sp>
      <p:sp>
        <p:nvSpPr>
          <p:cNvPr name="Freeform 7" id="7"/>
          <p:cNvSpPr/>
          <p:nvPr/>
        </p:nvSpPr>
        <p:spPr>
          <a:xfrm flipH="false" flipV="false" rot="0">
            <a:off x="-622620" y="2902541"/>
            <a:ext cx="7309230" cy="4761632"/>
          </a:xfrm>
          <a:custGeom>
            <a:avLst/>
            <a:gdLst/>
            <a:ahLst/>
            <a:cxnLst/>
            <a:rect r="r" b="b" t="t" l="l"/>
            <a:pathLst>
              <a:path h="4761632" w="7309230">
                <a:moveTo>
                  <a:pt x="0" y="0"/>
                </a:moveTo>
                <a:lnTo>
                  <a:pt x="7309230" y="0"/>
                </a:lnTo>
                <a:lnTo>
                  <a:pt x="7309230" y="4761632"/>
                </a:lnTo>
                <a:lnTo>
                  <a:pt x="0" y="4761632"/>
                </a:lnTo>
                <a:lnTo>
                  <a:pt x="0" y="0"/>
                </a:lnTo>
                <a:close/>
              </a:path>
            </a:pathLst>
          </a:custGeom>
          <a:blipFill>
            <a:blip r:embed="rId4">
              <a:alphaModFix amt="68000"/>
            </a:blip>
            <a:stretch>
              <a:fillRect l="0" t="0" r="0" b="-2462"/>
            </a:stretch>
          </a:blipFill>
        </p:spPr>
      </p:sp>
      <p:sp>
        <p:nvSpPr>
          <p:cNvPr name="Freeform 8" id="8"/>
          <p:cNvSpPr/>
          <p:nvPr/>
        </p:nvSpPr>
        <p:spPr>
          <a:xfrm flipH="false" flipV="false" rot="0">
            <a:off x="4324857" y="837254"/>
            <a:ext cx="14049878" cy="9009484"/>
          </a:xfrm>
          <a:custGeom>
            <a:avLst/>
            <a:gdLst/>
            <a:ahLst/>
            <a:cxnLst/>
            <a:rect r="r" b="b" t="t" l="l"/>
            <a:pathLst>
              <a:path h="9009484" w="14049878">
                <a:moveTo>
                  <a:pt x="0" y="0"/>
                </a:moveTo>
                <a:lnTo>
                  <a:pt x="14049878" y="0"/>
                </a:lnTo>
                <a:lnTo>
                  <a:pt x="14049878" y="9009484"/>
                </a:lnTo>
                <a:lnTo>
                  <a:pt x="0" y="9009484"/>
                </a:lnTo>
                <a:lnTo>
                  <a:pt x="0" y="0"/>
                </a:lnTo>
                <a:close/>
              </a:path>
            </a:pathLst>
          </a:custGeom>
          <a:blipFill>
            <a:blip r:embed="rId5"/>
            <a:stretch>
              <a:fillRect l="0" t="0" r="0" b="0"/>
            </a:stretch>
          </a:blipFill>
        </p:spPr>
      </p:sp>
      <p:sp>
        <p:nvSpPr>
          <p:cNvPr name="Freeform 9" id="9"/>
          <p:cNvSpPr/>
          <p:nvPr/>
        </p:nvSpPr>
        <p:spPr>
          <a:xfrm flipH="false" flipV="false" rot="0">
            <a:off x="6067777" y="1418473"/>
            <a:ext cx="10586483" cy="6607679"/>
          </a:xfrm>
          <a:custGeom>
            <a:avLst/>
            <a:gdLst/>
            <a:ahLst/>
            <a:cxnLst/>
            <a:rect r="r" b="b" t="t" l="l"/>
            <a:pathLst>
              <a:path h="6607679" w="10586483">
                <a:moveTo>
                  <a:pt x="0" y="0"/>
                </a:moveTo>
                <a:lnTo>
                  <a:pt x="10586483" y="0"/>
                </a:lnTo>
                <a:lnTo>
                  <a:pt x="10586483" y="6607679"/>
                </a:lnTo>
                <a:lnTo>
                  <a:pt x="0" y="6607679"/>
                </a:lnTo>
                <a:lnTo>
                  <a:pt x="0" y="0"/>
                </a:lnTo>
                <a:close/>
              </a:path>
            </a:pathLst>
          </a:custGeom>
          <a:blipFill>
            <a:blip r:embed="rId6"/>
            <a:stretch>
              <a:fillRect l="0" t="0" r="-19719"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5592393" cy="10744347"/>
            <a:chOff x="0" y="0"/>
            <a:chExt cx="1092614" cy="2099177"/>
          </a:xfrm>
        </p:grpSpPr>
        <p:sp>
          <p:nvSpPr>
            <p:cNvPr name="Freeform 3" id="3"/>
            <p:cNvSpPr/>
            <p:nvPr/>
          </p:nvSpPr>
          <p:spPr>
            <a:xfrm flipH="false" flipV="false" rot="0">
              <a:off x="0" y="0"/>
              <a:ext cx="1092614" cy="2099177"/>
            </a:xfrm>
            <a:custGeom>
              <a:avLst/>
              <a:gdLst/>
              <a:ahLst/>
              <a:cxnLst/>
              <a:rect r="r" b="b" t="t" l="l"/>
              <a:pathLst>
                <a:path h="2099177" w="1092614">
                  <a:moveTo>
                    <a:pt x="0" y="0"/>
                  </a:moveTo>
                  <a:lnTo>
                    <a:pt x="1092614" y="0"/>
                  </a:lnTo>
                  <a:lnTo>
                    <a:pt x="1092614" y="2099177"/>
                  </a:lnTo>
                  <a:lnTo>
                    <a:pt x="0" y="2099177"/>
                  </a:lnTo>
                  <a:close/>
                </a:path>
              </a:pathLst>
            </a:custGeom>
            <a:solidFill>
              <a:srgbClr val="89B9C6"/>
            </a:solidFill>
          </p:spPr>
        </p:sp>
        <p:sp>
          <p:nvSpPr>
            <p:cNvPr name="TextBox 4" id="4"/>
            <p:cNvSpPr txBox="true"/>
            <p:nvPr/>
          </p:nvSpPr>
          <p:spPr>
            <a:xfrm>
              <a:off x="0" y="-47625"/>
              <a:ext cx="1092614"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60323" y="5024851"/>
            <a:ext cx="548926" cy="571054"/>
          </a:xfrm>
          <a:custGeom>
            <a:avLst/>
            <a:gdLst/>
            <a:ahLst/>
            <a:cxnLst/>
            <a:rect r="r" b="b" t="t" l="l"/>
            <a:pathLst>
              <a:path h="571054" w="548926">
                <a:moveTo>
                  <a:pt x="0" y="0"/>
                </a:moveTo>
                <a:lnTo>
                  <a:pt x="548925" y="0"/>
                </a:lnTo>
                <a:lnTo>
                  <a:pt x="548925" y="571055"/>
                </a:lnTo>
                <a:lnTo>
                  <a:pt x="0" y="571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52117" y="6742896"/>
            <a:ext cx="420123" cy="417068"/>
          </a:xfrm>
          <a:custGeom>
            <a:avLst/>
            <a:gdLst/>
            <a:ahLst/>
            <a:cxnLst/>
            <a:rect r="r" b="b" t="t" l="l"/>
            <a:pathLst>
              <a:path h="417068" w="420123">
                <a:moveTo>
                  <a:pt x="0" y="0"/>
                </a:moveTo>
                <a:lnTo>
                  <a:pt x="420124" y="0"/>
                </a:lnTo>
                <a:lnTo>
                  <a:pt x="420124" y="417068"/>
                </a:lnTo>
                <a:lnTo>
                  <a:pt x="0" y="417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623117" y="5678603"/>
            <a:ext cx="342782" cy="606693"/>
          </a:xfrm>
          <a:custGeom>
            <a:avLst/>
            <a:gdLst/>
            <a:ahLst/>
            <a:cxnLst/>
            <a:rect r="r" b="b" t="t" l="l"/>
            <a:pathLst>
              <a:path h="606693" w="342782">
                <a:moveTo>
                  <a:pt x="0" y="0"/>
                </a:moveTo>
                <a:lnTo>
                  <a:pt x="342782" y="0"/>
                </a:lnTo>
                <a:lnTo>
                  <a:pt x="342782" y="606693"/>
                </a:lnTo>
                <a:lnTo>
                  <a:pt x="0" y="606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324857" y="837254"/>
            <a:ext cx="14049878" cy="9009484"/>
          </a:xfrm>
          <a:custGeom>
            <a:avLst/>
            <a:gdLst/>
            <a:ahLst/>
            <a:cxnLst/>
            <a:rect r="r" b="b" t="t" l="l"/>
            <a:pathLst>
              <a:path h="9009484" w="14049878">
                <a:moveTo>
                  <a:pt x="0" y="0"/>
                </a:moveTo>
                <a:lnTo>
                  <a:pt x="14049878" y="0"/>
                </a:lnTo>
                <a:lnTo>
                  <a:pt x="14049878" y="9009484"/>
                </a:lnTo>
                <a:lnTo>
                  <a:pt x="0" y="9009484"/>
                </a:lnTo>
                <a:lnTo>
                  <a:pt x="0" y="0"/>
                </a:lnTo>
                <a:close/>
              </a:path>
            </a:pathLst>
          </a:custGeom>
          <a:blipFill>
            <a:blip r:embed="rId10"/>
            <a:stretch>
              <a:fillRect l="0" t="0" r="0" b="0"/>
            </a:stretch>
          </a:blipFill>
        </p:spPr>
      </p:sp>
      <p:sp>
        <p:nvSpPr>
          <p:cNvPr name="Freeform 10" id="10"/>
          <p:cNvSpPr/>
          <p:nvPr/>
        </p:nvSpPr>
        <p:spPr>
          <a:xfrm flipH="false" flipV="false" rot="0">
            <a:off x="6238278" y="1868141"/>
            <a:ext cx="9265830" cy="5204232"/>
          </a:xfrm>
          <a:custGeom>
            <a:avLst/>
            <a:gdLst/>
            <a:ahLst/>
            <a:cxnLst/>
            <a:rect r="r" b="b" t="t" l="l"/>
            <a:pathLst>
              <a:path h="5204232" w="9265830">
                <a:moveTo>
                  <a:pt x="0" y="0"/>
                </a:moveTo>
                <a:lnTo>
                  <a:pt x="9265830" y="0"/>
                </a:lnTo>
                <a:lnTo>
                  <a:pt x="9265830" y="5204233"/>
                </a:lnTo>
                <a:lnTo>
                  <a:pt x="0" y="5204233"/>
                </a:lnTo>
                <a:lnTo>
                  <a:pt x="0" y="0"/>
                </a:lnTo>
                <a:close/>
              </a:path>
            </a:pathLst>
          </a:custGeom>
          <a:blipFill>
            <a:blip r:embed="rId11"/>
            <a:stretch>
              <a:fillRect l="-31284" t="-21162" r="-16342" b="-30057"/>
            </a:stretch>
          </a:blipFill>
        </p:spPr>
      </p:sp>
      <p:sp>
        <p:nvSpPr>
          <p:cNvPr name="TextBox 11" id="11"/>
          <p:cNvSpPr txBox="true"/>
          <p:nvPr/>
        </p:nvSpPr>
        <p:spPr>
          <a:xfrm rot="0">
            <a:off x="1028700" y="942975"/>
            <a:ext cx="4399105" cy="713505"/>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Basics of Python</a:t>
            </a:r>
          </a:p>
        </p:txBody>
      </p:sp>
      <p:sp>
        <p:nvSpPr>
          <p:cNvPr name="Freeform 12" id="12"/>
          <p:cNvSpPr/>
          <p:nvPr/>
        </p:nvSpPr>
        <p:spPr>
          <a:xfrm flipH="false" flipV="false" rot="0">
            <a:off x="6238278" y="1474887"/>
            <a:ext cx="484872" cy="363186"/>
          </a:xfrm>
          <a:custGeom>
            <a:avLst/>
            <a:gdLst/>
            <a:ahLst/>
            <a:cxnLst/>
            <a:rect r="r" b="b" t="t" l="l"/>
            <a:pathLst>
              <a:path h="363186" w="484872">
                <a:moveTo>
                  <a:pt x="0" y="0"/>
                </a:moveTo>
                <a:lnTo>
                  <a:pt x="484872" y="0"/>
                </a:lnTo>
                <a:lnTo>
                  <a:pt x="484872" y="363186"/>
                </a:lnTo>
                <a:lnTo>
                  <a:pt x="0" y="363186"/>
                </a:lnTo>
                <a:lnTo>
                  <a:pt x="0" y="0"/>
                </a:lnTo>
                <a:close/>
              </a:path>
            </a:pathLst>
          </a:custGeom>
          <a:blipFill>
            <a:blip r:embed="rId12"/>
            <a:stretch>
              <a:fillRect l="0" t="0" r="0" b="0"/>
            </a:stretch>
          </a:blipFill>
        </p:spPr>
      </p:sp>
      <p:sp>
        <p:nvSpPr>
          <p:cNvPr name="TextBox 13" id="13"/>
          <p:cNvSpPr txBox="true"/>
          <p:nvPr/>
        </p:nvSpPr>
        <p:spPr>
          <a:xfrm rot="0">
            <a:off x="1373326" y="1950634"/>
            <a:ext cx="3709854" cy="647151"/>
          </a:xfrm>
          <a:prstGeom prst="rect">
            <a:avLst/>
          </a:prstGeom>
        </p:spPr>
        <p:txBody>
          <a:bodyPr anchor="t" rtlCol="false" tIns="0" lIns="0" bIns="0" rIns="0">
            <a:spAutoFit/>
          </a:bodyPr>
          <a:lstStyle/>
          <a:p>
            <a:pPr>
              <a:lnSpc>
                <a:spcPts val="5382"/>
              </a:lnSpc>
            </a:pPr>
            <a:r>
              <a:rPr lang="en-US" sz="3844">
                <a:solidFill>
                  <a:srgbClr val="FFFFFF"/>
                </a:solidFill>
                <a:latin typeface="Cerebri Bold"/>
              </a:rPr>
              <a:t>Solution Code</a:t>
            </a:r>
          </a:p>
        </p:txBody>
      </p:sp>
      <p:sp>
        <p:nvSpPr>
          <p:cNvPr name="AutoShape 14" id="14"/>
          <p:cNvSpPr/>
          <p:nvPr/>
        </p:nvSpPr>
        <p:spPr>
          <a:xfrm>
            <a:off x="-1064435" y="3161537"/>
            <a:ext cx="6492240"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662587" y="2695677"/>
            <a:ext cx="3518988" cy="6056146"/>
            <a:chOff x="0" y="0"/>
            <a:chExt cx="675894" cy="1163207"/>
          </a:xfrm>
        </p:grpSpPr>
        <p:sp>
          <p:nvSpPr>
            <p:cNvPr name="Freeform 4" id="4"/>
            <p:cNvSpPr/>
            <p:nvPr/>
          </p:nvSpPr>
          <p:spPr>
            <a:xfrm flipH="false" flipV="false" rot="0">
              <a:off x="0" y="0"/>
              <a:ext cx="675894" cy="1163207"/>
            </a:xfrm>
            <a:custGeom>
              <a:avLst/>
              <a:gdLst/>
              <a:ahLst/>
              <a:cxnLst/>
              <a:rect r="r" b="b" t="t" l="l"/>
              <a:pathLst>
                <a:path h="1163207" w="675894">
                  <a:moveTo>
                    <a:pt x="0" y="0"/>
                  </a:moveTo>
                  <a:lnTo>
                    <a:pt x="675894" y="0"/>
                  </a:lnTo>
                  <a:lnTo>
                    <a:pt x="675894" y="1163207"/>
                  </a:lnTo>
                  <a:lnTo>
                    <a:pt x="0" y="1163207"/>
                  </a:lnTo>
                  <a:close/>
                </a:path>
              </a:pathLst>
            </a:custGeom>
            <a:solidFill>
              <a:srgbClr val="F7C934"/>
            </a:solidFill>
          </p:spPr>
        </p:sp>
        <p:sp>
          <p:nvSpPr>
            <p:cNvPr name="TextBox 5" id="5"/>
            <p:cNvSpPr txBox="true"/>
            <p:nvPr/>
          </p:nvSpPr>
          <p:spPr>
            <a:xfrm>
              <a:off x="0" y="-47625"/>
              <a:ext cx="675894" cy="1210832"/>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843244" y="2695677"/>
            <a:ext cx="3518988" cy="6056146"/>
            <a:chOff x="0" y="0"/>
            <a:chExt cx="675894" cy="1163207"/>
          </a:xfrm>
        </p:grpSpPr>
        <p:sp>
          <p:nvSpPr>
            <p:cNvPr name="Freeform 7" id="7"/>
            <p:cNvSpPr/>
            <p:nvPr/>
          </p:nvSpPr>
          <p:spPr>
            <a:xfrm flipH="false" flipV="false" rot="0">
              <a:off x="0" y="0"/>
              <a:ext cx="675894" cy="1163207"/>
            </a:xfrm>
            <a:custGeom>
              <a:avLst/>
              <a:gdLst/>
              <a:ahLst/>
              <a:cxnLst/>
              <a:rect r="r" b="b" t="t" l="l"/>
              <a:pathLst>
                <a:path h="1163207" w="675894">
                  <a:moveTo>
                    <a:pt x="0" y="0"/>
                  </a:moveTo>
                  <a:lnTo>
                    <a:pt x="675894" y="0"/>
                  </a:lnTo>
                  <a:lnTo>
                    <a:pt x="675894" y="1163207"/>
                  </a:lnTo>
                  <a:lnTo>
                    <a:pt x="0" y="1163207"/>
                  </a:lnTo>
                  <a:close/>
                </a:path>
              </a:pathLst>
            </a:custGeom>
            <a:solidFill>
              <a:srgbClr val="08964C"/>
            </a:solidFill>
          </p:spPr>
        </p:sp>
        <p:sp>
          <p:nvSpPr>
            <p:cNvPr name="TextBox 8" id="8"/>
            <p:cNvSpPr txBox="true"/>
            <p:nvPr/>
          </p:nvSpPr>
          <p:spPr>
            <a:xfrm>
              <a:off x="0" y="-47625"/>
              <a:ext cx="675894" cy="1210832"/>
            </a:xfrm>
            <a:prstGeom prst="rect">
              <a:avLst/>
            </a:prstGeom>
          </p:spPr>
          <p:txBody>
            <a:bodyPr anchor="ctr" rtlCol="false" tIns="50800" lIns="50800" bIns="50800" rIns="50800"/>
            <a:lstStyle/>
            <a:p>
              <a:pPr algn="ctr">
                <a:lnSpc>
                  <a:spcPts val="3500"/>
                </a:lnSpc>
              </a:pPr>
            </a:p>
          </p:txBody>
        </p:sp>
      </p:grpSp>
      <p:grpSp>
        <p:nvGrpSpPr>
          <p:cNvPr name="Group 9" id="9"/>
          <p:cNvGrpSpPr/>
          <p:nvPr/>
        </p:nvGrpSpPr>
        <p:grpSpPr>
          <a:xfrm rot="0">
            <a:off x="1843244" y="2675183"/>
            <a:ext cx="7338330" cy="6097134"/>
            <a:chOff x="0" y="0"/>
            <a:chExt cx="9784440" cy="8129512"/>
          </a:xfrm>
        </p:grpSpPr>
        <p:pic>
          <p:nvPicPr>
            <p:cNvPr name="Picture 10" id="10"/>
            <p:cNvPicPr>
              <a:picLocks noChangeAspect="true"/>
            </p:cNvPicPr>
            <p:nvPr/>
          </p:nvPicPr>
          <p:blipFill>
            <a:blip r:embed="rId3"/>
            <a:srcRect l="36302" t="0" r="24819" b="33281"/>
            <a:stretch>
              <a:fillRect/>
            </a:stretch>
          </p:blipFill>
          <p:spPr>
            <a:xfrm flipH="false" flipV="false">
              <a:off x="0" y="0"/>
              <a:ext cx="4737198" cy="8129512"/>
            </a:xfrm>
            <a:prstGeom prst="rect">
              <a:avLst/>
            </a:prstGeom>
          </p:spPr>
        </p:pic>
        <p:pic>
          <p:nvPicPr>
            <p:cNvPr name="Picture 11" id="11"/>
            <p:cNvPicPr>
              <a:picLocks noChangeAspect="true"/>
            </p:cNvPicPr>
            <p:nvPr/>
          </p:nvPicPr>
          <p:blipFill>
            <a:blip r:embed="rId4"/>
            <a:srcRect l="20864" t="0" r="20864" b="0"/>
            <a:stretch>
              <a:fillRect/>
            </a:stretch>
          </p:blipFill>
          <p:spPr>
            <a:xfrm flipH="false" flipV="false">
              <a:off x="5047242" y="0"/>
              <a:ext cx="4737198" cy="8129512"/>
            </a:xfrm>
            <a:prstGeom prst="rect">
              <a:avLst/>
            </a:prstGeom>
          </p:spPr>
        </p:pic>
      </p:grpSp>
      <p:sp>
        <p:nvSpPr>
          <p:cNvPr name="AutoShape 12" id="12"/>
          <p:cNvSpPr/>
          <p:nvPr/>
        </p:nvSpPr>
        <p:spPr>
          <a:xfrm>
            <a:off x="8779020" y="6311818"/>
            <a:ext cx="4954552" cy="0"/>
          </a:xfrm>
          <a:prstGeom prst="line">
            <a:avLst/>
          </a:prstGeom>
          <a:ln cap="flat" w="47625">
            <a:solidFill>
              <a:srgbClr val="FFFFFF"/>
            </a:solidFill>
            <a:prstDash val="solid"/>
            <a:headEnd type="none" len="sm" w="sm"/>
            <a:tailEnd type="none" len="sm" w="sm"/>
          </a:ln>
        </p:spPr>
      </p:sp>
      <p:grpSp>
        <p:nvGrpSpPr>
          <p:cNvPr name="Group 13" id="13"/>
          <p:cNvGrpSpPr/>
          <p:nvPr/>
        </p:nvGrpSpPr>
        <p:grpSpPr>
          <a:xfrm rot="0">
            <a:off x="5142123" y="7796552"/>
            <a:ext cx="1725428" cy="602719"/>
            <a:chOff x="0" y="0"/>
            <a:chExt cx="1163418" cy="406400"/>
          </a:xfrm>
        </p:grpSpPr>
        <p:sp>
          <p:nvSpPr>
            <p:cNvPr name="Freeform 14" id="14"/>
            <p:cNvSpPr/>
            <p:nvPr/>
          </p:nvSpPr>
          <p:spPr>
            <a:xfrm flipH="false" flipV="false" rot="0">
              <a:off x="0" y="0"/>
              <a:ext cx="1163418" cy="406400"/>
            </a:xfrm>
            <a:custGeom>
              <a:avLst/>
              <a:gdLst/>
              <a:ahLst/>
              <a:cxnLst/>
              <a:rect r="r" b="b" t="t" l="l"/>
              <a:pathLst>
                <a:path h="406400" w="1163418">
                  <a:moveTo>
                    <a:pt x="960218" y="0"/>
                  </a:moveTo>
                  <a:cubicBezTo>
                    <a:pt x="1072442" y="0"/>
                    <a:pt x="1163418" y="90976"/>
                    <a:pt x="1163418" y="203200"/>
                  </a:cubicBezTo>
                  <a:cubicBezTo>
                    <a:pt x="1163418" y="315424"/>
                    <a:pt x="1072442" y="406400"/>
                    <a:pt x="960218" y="406400"/>
                  </a:cubicBezTo>
                  <a:lnTo>
                    <a:pt x="203200" y="406400"/>
                  </a:lnTo>
                  <a:cubicBezTo>
                    <a:pt x="90976" y="406400"/>
                    <a:pt x="0" y="315424"/>
                    <a:pt x="0" y="203200"/>
                  </a:cubicBezTo>
                  <a:cubicBezTo>
                    <a:pt x="0" y="90976"/>
                    <a:pt x="90976" y="0"/>
                    <a:pt x="203200" y="0"/>
                  </a:cubicBezTo>
                  <a:close/>
                </a:path>
              </a:pathLst>
            </a:custGeom>
            <a:solidFill>
              <a:srgbClr val="9DC5D0"/>
            </a:solidFill>
          </p:spPr>
        </p:sp>
        <p:sp>
          <p:nvSpPr>
            <p:cNvPr name="TextBox 15" id="15"/>
            <p:cNvSpPr txBox="true"/>
            <p:nvPr/>
          </p:nvSpPr>
          <p:spPr>
            <a:xfrm>
              <a:off x="0" y="-47625"/>
              <a:ext cx="1163418" cy="454025"/>
            </a:xfrm>
            <a:prstGeom prst="rect">
              <a:avLst/>
            </a:prstGeom>
          </p:spPr>
          <p:txBody>
            <a:bodyPr anchor="ctr" rtlCol="false" tIns="50800" lIns="50800" bIns="50800" rIns="50800"/>
            <a:lstStyle/>
            <a:p>
              <a:pPr algn="ctr">
                <a:lnSpc>
                  <a:spcPts val="3500"/>
                </a:lnSpc>
              </a:pPr>
            </a:p>
          </p:txBody>
        </p:sp>
      </p:grpSp>
      <p:grpSp>
        <p:nvGrpSpPr>
          <p:cNvPr name="Group 16" id="16"/>
          <p:cNvGrpSpPr/>
          <p:nvPr/>
        </p:nvGrpSpPr>
        <p:grpSpPr>
          <a:xfrm rot="0">
            <a:off x="1212078" y="7866411"/>
            <a:ext cx="1574934" cy="602719"/>
            <a:chOff x="0" y="0"/>
            <a:chExt cx="1061943" cy="406400"/>
          </a:xfrm>
        </p:grpSpPr>
        <p:sp>
          <p:nvSpPr>
            <p:cNvPr name="Freeform 17" id="17"/>
            <p:cNvSpPr/>
            <p:nvPr/>
          </p:nvSpPr>
          <p:spPr>
            <a:xfrm flipH="false" flipV="false" rot="0">
              <a:off x="0" y="0"/>
              <a:ext cx="1061943" cy="406400"/>
            </a:xfrm>
            <a:custGeom>
              <a:avLst/>
              <a:gdLst/>
              <a:ahLst/>
              <a:cxnLst/>
              <a:rect r="r" b="b" t="t" l="l"/>
              <a:pathLst>
                <a:path h="406400" w="1061943">
                  <a:moveTo>
                    <a:pt x="858743" y="0"/>
                  </a:moveTo>
                  <a:cubicBezTo>
                    <a:pt x="970968" y="0"/>
                    <a:pt x="1061943" y="90976"/>
                    <a:pt x="1061943" y="203200"/>
                  </a:cubicBezTo>
                  <a:cubicBezTo>
                    <a:pt x="1061943" y="315424"/>
                    <a:pt x="970968" y="406400"/>
                    <a:pt x="858743" y="406400"/>
                  </a:cubicBezTo>
                  <a:lnTo>
                    <a:pt x="203200" y="406400"/>
                  </a:lnTo>
                  <a:cubicBezTo>
                    <a:pt x="90976" y="406400"/>
                    <a:pt x="0" y="315424"/>
                    <a:pt x="0" y="203200"/>
                  </a:cubicBezTo>
                  <a:cubicBezTo>
                    <a:pt x="0" y="90976"/>
                    <a:pt x="90976" y="0"/>
                    <a:pt x="203200" y="0"/>
                  </a:cubicBezTo>
                  <a:close/>
                </a:path>
              </a:pathLst>
            </a:custGeom>
            <a:solidFill>
              <a:srgbClr val="9DC5D0"/>
            </a:solidFill>
          </p:spPr>
        </p:sp>
        <p:sp>
          <p:nvSpPr>
            <p:cNvPr name="TextBox 18" id="18"/>
            <p:cNvSpPr txBox="true"/>
            <p:nvPr/>
          </p:nvSpPr>
          <p:spPr>
            <a:xfrm>
              <a:off x="0" y="-47625"/>
              <a:ext cx="1061943" cy="454025"/>
            </a:xfrm>
            <a:prstGeom prst="rect">
              <a:avLst/>
            </a:prstGeom>
          </p:spPr>
          <p:txBody>
            <a:bodyPr anchor="ctr" rtlCol="false" tIns="50800" lIns="50800" bIns="50800" rIns="50800"/>
            <a:lstStyle/>
            <a:p>
              <a:pPr algn="ctr">
                <a:lnSpc>
                  <a:spcPts val="3500"/>
                </a:lnSpc>
              </a:pPr>
            </a:p>
          </p:txBody>
        </p:sp>
      </p:grpSp>
      <p:sp>
        <p:nvSpPr>
          <p:cNvPr name="Freeform 19" id="19"/>
          <p:cNvSpPr/>
          <p:nvPr/>
        </p:nvSpPr>
        <p:spPr>
          <a:xfrm flipH="false" flipV="false" rot="0">
            <a:off x="10953361" y="6572875"/>
            <a:ext cx="1319341" cy="1240181"/>
          </a:xfrm>
          <a:custGeom>
            <a:avLst/>
            <a:gdLst/>
            <a:ahLst/>
            <a:cxnLst/>
            <a:rect r="r" b="b" t="t" l="l"/>
            <a:pathLst>
              <a:path h="1240181" w="1319341">
                <a:moveTo>
                  <a:pt x="0" y="0"/>
                </a:moveTo>
                <a:lnTo>
                  <a:pt x="1319341" y="0"/>
                </a:lnTo>
                <a:lnTo>
                  <a:pt x="1319341" y="1240180"/>
                </a:lnTo>
                <a:lnTo>
                  <a:pt x="0" y="12401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028700" y="397601"/>
            <a:ext cx="8927654" cy="1317469"/>
          </a:xfrm>
          <a:prstGeom prst="rect">
            <a:avLst/>
          </a:prstGeom>
        </p:spPr>
        <p:txBody>
          <a:bodyPr anchor="t" rtlCol="false" tIns="0" lIns="0" bIns="0" rIns="0">
            <a:spAutoFit/>
          </a:bodyPr>
          <a:lstStyle/>
          <a:p>
            <a:pPr>
              <a:lnSpc>
                <a:spcPts val="10858"/>
              </a:lnSpc>
            </a:pPr>
            <a:r>
              <a:rPr lang="en-US" sz="7756">
                <a:solidFill>
                  <a:srgbClr val="FFFFFF"/>
                </a:solidFill>
                <a:latin typeface="Cerebri Bold"/>
              </a:rPr>
              <a:t>The speakers</a:t>
            </a:r>
          </a:p>
        </p:txBody>
      </p:sp>
      <p:sp>
        <p:nvSpPr>
          <p:cNvPr name="TextBox 21" id="21"/>
          <p:cNvSpPr txBox="true"/>
          <p:nvPr/>
        </p:nvSpPr>
        <p:spPr>
          <a:xfrm rot="0">
            <a:off x="12494243" y="6582198"/>
            <a:ext cx="4542834" cy="546089"/>
          </a:xfrm>
          <a:prstGeom prst="rect">
            <a:avLst/>
          </a:prstGeom>
        </p:spPr>
        <p:txBody>
          <a:bodyPr anchor="t" rtlCol="false" tIns="0" lIns="0" bIns="0" rIns="0">
            <a:spAutoFit/>
          </a:bodyPr>
          <a:lstStyle/>
          <a:p>
            <a:pPr>
              <a:lnSpc>
                <a:spcPts val="4506"/>
              </a:lnSpc>
            </a:pPr>
            <a:r>
              <a:rPr lang="en-US" sz="2984">
                <a:solidFill>
                  <a:srgbClr val="FFFFFF"/>
                </a:solidFill>
                <a:latin typeface="Glacial Indifference"/>
              </a:rPr>
              <a:t>github.com/charlimiqueloto</a:t>
            </a:r>
          </a:p>
        </p:txBody>
      </p:sp>
      <p:sp>
        <p:nvSpPr>
          <p:cNvPr name="TextBox 22" id="22"/>
          <p:cNvSpPr txBox="true"/>
          <p:nvPr/>
        </p:nvSpPr>
        <p:spPr>
          <a:xfrm rot="0">
            <a:off x="5376834" y="7885845"/>
            <a:ext cx="1393705" cy="376507"/>
          </a:xfrm>
          <a:prstGeom prst="rect">
            <a:avLst/>
          </a:prstGeom>
        </p:spPr>
        <p:txBody>
          <a:bodyPr anchor="t" rtlCol="false" tIns="0" lIns="0" bIns="0" rIns="0">
            <a:spAutoFit/>
          </a:bodyPr>
          <a:lstStyle/>
          <a:p>
            <a:pPr>
              <a:lnSpc>
                <a:spcPts val="3056"/>
              </a:lnSpc>
            </a:pPr>
            <a:r>
              <a:rPr lang="en-US" sz="2183">
                <a:solidFill>
                  <a:srgbClr val="232E54"/>
                </a:solidFill>
                <a:latin typeface="Cerebri Bold"/>
              </a:rPr>
              <a:t>Charliane</a:t>
            </a:r>
          </a:p>
        </p:txBody>
      </p:sp>
      <p:sp>
        <p:nvSpPr>
          <p:cNvPr name="TextBox 23" id="23"/>
          <p:cNvSpPr txBox="true"/>
          <p:nvPr/>
        </p:nvSpPr>
        <p:spPr>
          <a:xfrm rot="0">
            <a:off x="1429252" y="7955704"/>
            <a:ext cx="1140586" cy="376507"/>
          </a:xfrm>
          <a:prstGeom prst="rect">
            <a:avLst/>
          </a:prstGeom>
        </p:spPr>
        <p:txBody>
          <a:bodyPr anchor="t" rtlCol="false" tIns="0" lIns="0" bIns="0" rIns="0">
            <a:spAutoFit/>
          </a:bodyPr>
          <a:lstStyle/>
          <a:p>
            <a:pPr>
              <a:lnSpc>
                <a:spcPts val="3056"/>
              </a:lnSpc>
            </a:pPr>
            <a:r>
              <a:rPr lang="en-US" sz="2183">
                <a:solidFill>
                  <a:srgbClr val="232E54"/>
                </a:solidFill>
                <a:latin typeface="Cerebri Bold"/>
              </a:rPr>
              <a:t>Wagner</a:t>
            </a:r>
          </a:p>
        </p:txBody>
      </p:sp>
      <p:sp>
        <p:nvSpPr>
          <p:cNvPr name="TextBox 24" id="24"/>
          <p:cNvSpPr txBox="true"/>
          <p:nvPr/>
        </p:nvSpPr>
        <p:spPr>
          <a:xfrm rot="0">
            <a:off x="12494243" y="7152745"/>
            <a:ext cx="4673609" cy="546089"/>
          </a:xfrm>
          <a:prstGeom prst="rect">
            <a:avLst/>
          </a:prstGeom>
        </p:spPr>
        <p:txBody>
          <a:bodyPr anchor="t" rtlCol="false" tIns="0" lIns="0" bIns="0" rIns="0">
            <a:spAutoFit/>
          </a:bodyPr>
          <a:lstStyle/>
          <a:p>
            <a:pPr>
              <a:lnSpc>
                <a:spcPts val="4506"/>
              </a:lnSpc>
            </a:pPr>
            <a:r>
              <a:rPr lang="en-US" sz="2984">
                <a:solidFill>
                  <a:srgbClr val="FFFFFF"/>
                </a:solidFill>
                <a:latin typeface="Glacial Indifference"/>
              </a:rPr>
              <a:t>github.com/wagnersantiago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5592393" cy="10744347"/>
            <a:chOff x="0" y="0"/>
            <a:chExt cx="1092614" cy="2099177"/>
          </a:xfrm>
        </p:grpSpPr>
        <p:sp>
          <p:nvSpPr>
            <p:cNvPr name="Freeform 3" id="3"/>
            <p:cNvSpPr/>
            <p:nvPr/>
          </p:nvSpPr>
          <p:spPr>
            <a:xfrm flipH="false" flipV="false" rot="0">
              <a:off x="0" y="0"/>
              <a:ext cx="1092614" cy="2099177"/>
            </a:xfrm>
            <a:custGeom>
              <a:avLst/>
              <a:gdLst/>
              <a:ahLst/>
              <a:cxnLst/>
              <a:rect r="r" b="b" t="t" l="l"/>
              <a:pathLst>
                <a:path h="2099177" w="1092614">
                  <a:moveTo>
                    <a:pt x="0" y="0"/>
                  </a:moveTo>
                  <a:lnTo>
                    <a:pt x="1092614" y="0"/>
                  </a:lnTo>
                  <a:lnTo>
                    <a:pt x="1092614" y="2099177"/>
                  </a:lnTo>
                  <a:lnTo>
                    <a:pt x="0" y="2099177"/>
                  </a:lnTo>
                  <a:close/>
                </a:path>
              </a:pathLst>
            </a:custGeom>
            <a:solidFill>
              <a:srgbClr val="89B9C6"/>
            </a:solidFill>
          </p:spPr>
        </p:sp>
        <p:sp>
          <p:nvSpPr>
            <p:cNvPr name="TextBox 4" id="4"/>
            <p:cNvSpPr txBox="true"/>
            <p:nvPr/>
          </p:nvSpPr>
          <p:spPr>
            <a:xfrm>
              <a:off x="0" y="-47625"/>
              <a:ext cx="1092614"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60323" y="5024851"/>
            <a:ext cx="548926" cy="571054"/>
          </a:xfrm>
          <a:custGeom>
            <a:avLst/>
            <a:gdLst/>
            <a:ahLst/>
            <a:cxnLst/>
            <a:rect r="r" b="b" t="t" l="l"/>
            <a:pathLst>
              <a:path h="571054" w="548926">
                <a:moveTo>
                  <a:pt x="0" y="0"/>
                </a:moveTo>
                <a:lnTo>
                  <a:pt x="548925" y="0"/>
                </a:lnTo>
                <a:lnTo>
                  <a:pt x="548925" y="571055"/>
                </a:lnTo>
                <a:lnTo>
                  <a:pt x="0" y="571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52117" y="6742896"/>
            <a:ext cx="420123" cy="417068"/>
          </a:xfrm>
          <a:custGeom>
            <a:avLst/>
            <a:gdLst/>
            <a:ahLst/>
            <a:cxnLst/>
            <a:rect r="r" b="b" t="t" l="l"/>
            <a:pathLst>
              <a:path h="417068" w="420123">
                <a:moveTo>
                  <a:pt x="0" y="0"/>
                </a:moveTo>
                <a:lnTo>
                  <a:pt x="420124" y="0"/>
                </a:lnTo>
                <a:lnTo>
                  <a:pt x="420124" y="417068"/>
                </a:lnTo>
                <a:lnTo>
                  <a:pt x="0" y="417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623117" y="5678603"/>
            <a:ext cx="342782" cy="606693"/>
          </a:xfrm>
          <a:custGeom>
            <a:avLst/>
            <a:gdLst/>
            <a:ahLst/>
            <a:cxnLst/>
            <a:rect r="r" b="b" t="t" l="l"/>
            <a:pathLst>
              <a:path h="606693" w="342782">
                <a:moveTo>
                  <a:pt x="0" y="0"/>
                </a:moveTo>
                <a:lnTo>
                  <a:pt x="342782" y="0"/>
                </a:lnTo>
                <a:lnTo>
                  <a:pt x="342782" y="606693"/>
                </a:lnTo>
                <a:lnTo>
                  <a:pt x="0" y="606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324857" y="837254"/>
            <a:ext cx="14049878" cy="9009484"/>
          </a:xfrm>
          <a:custGeom>
            <a:avLst/>
            <a:gdLst/>
            <a:ahLst/>
            <a:cxnLst/>
            <a:rect r="r" b="b" t="t" l="l"/>
            <a:pathLst>
              <a:path h="9009484" w="14049878">
                <a:moveTo>
                  <a:pt x="0" y="0"/>
                </a:moveTo>
                <a:lnTo>
                  <a:pt x="14049878" y="0"/>
                </a:lnTo>
                <a:lnTo>
                  <a:pt x="14049878" y="9009484"/>
                </a:lnTo>
                <a:lnTo>
                  <a:pt x="0" y="9009484"/>
                </a:lnTo>
                <a:lnTo>
                  <a:pt x="0" y="0"/>
                </a:lnTo>
                <a:close/>
              </a:path>
            </a:pathLst>
          </a:custGeom>
          <a:blipFill>
            <a:blip r:embed="rId10"/>
            <a:stretch>
              <a:fillRect l="0" t="0" r="0" b="0"/>
            </a:stretch>
          </a:blipFill>
        </p:spPr>
      </p:sp>
      <p:sp>
        <p:nvSpPr>
          <p:cNvPr name="Freeform 10" id="10"/>
          <p:cNvSpPr/>
          <p:nvPr/>
        </p:nvSpPr>
        <p:spPr>
          <a:xfrm flipH="false" flipV="false" rot="0">
            <a:off x="6437270" y="1474887"/>
            <a:ext cx="484872" cy="363186"/>
          </a:xfrm>
          <a:custGeom>
            <a:avLst/>
            <a:gdLst/>
            <a:ahLst/>
            <a:cxnLst/>
            <a:rect r="r" b="b" t="t" l="l"/>
            <a:pathLst>
              <a:path h="363186" w="484872">
                <a:moveTo>
                  <a:pt x="0" y="0"/>
                </a:moveTo>
                <a:lnTo>
                  <a:pt x="484873" y="0"/>
                </a:lnTo>
                <a:lnTo>
                  <a:pt x="484873" y="363186"/>
                </a:lnTo>
                <a:lnTo>
                  <a:pt x="0" y="363186"/>
                </a:lnTo>
                <a:lnTo>
                  <a:pt x="0" y="0"/>
                </a:lnTo>
                <a:close/>
              </a:path>
            </a:pathLst>
          </a:custGeom>
          <a:blipFill>
            <a:blip r:embed="rId11"/>
            <a:stretch>
              <a:fillRect l="0" t="0" r="0" b="0"/>
            </a:stretch>
          </a:blipFill>
        </p:spPr>
      </p:sp>
      <p:sp>
        <p:nvSpPr>
          <p:cNvPr name="Freeform 11" id="11"/>
          <p:cNvSpPr/>
          <p:nvPr/>
        </p:nvSpPr>
        <p:spPr>
          <a:xfrm flipH="false" flipV="false" rot="0">
            <a:off x="6437270" y="1933818"/>
            <a:ext cx="9345370" cy="5962017"/>
          </a:xfrm>
          <a:custGeom>
            <a:avLst/>
            <a:gdLst/>
            <a:ahLst/>
            <a:cxnLst/>
            <a:rect r="r" b="b" t="t" l="l"/>
            <a:pathLst>
              <a:path h="5962017" w="9345370">
                <a:moveTo>
                  <a:pt x="0" y="0"/>
                </a:moveTo>
                <a:lnTo>
                  <a:pt x="9345370" y="0"/>
                </a:lnTo>
                <a:lnTo>
                  <a:pt x="9345370" y="5962017"/>
                </a:lnTo>
                <a:lnTo>
                  <a:pt x="0" y="5962017"/>
                </a:lnTo>
                <a:lnTo>
                  <a:pt x="0" y="0"/>
                </a:lnTo>
                <a:close/>
              </a:path>
            </a:pathLst>
          </a:custGeom>
          <a:blipFill>
            <a:blip r:embed="rId12"/>
            <a:stretch>
              <a:fillRect l="0" t="0" r="0" b="0"/>
            </a:stretch>
          </a:blipFill>
        </p:spPr>
      </p:sp>
      <p:sp>
        <p:nvSpPr>
          <p:cNvPr name="TextBox 12" id="12"/>
          <p:cNvSpPr txBox="true"/>
          <p:nvPr/>
        </p:nvSpPr>
        <p:spPr>
          <a:xfrm rot="0">
            <a:off x="1028700" y="942975"/>
            <a:ext cx="4399105" cy="713505"/>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Basics of Python</a:t>
            </a:r>
          </a:p>
        </p:txBody>
      </p:sp>
      <p:sp>
        <p:nvSpPr>
          <p:cNvPr name="TextBox 13" id="13"/>
          <p:cNvSpPr txBox="true"/>
          <p:nvPr/>
        </p:nvSpPr>
        <p:spPr>
          <a:xfrm rot="0">
            <a:off x="1373326" y="1950634"/>
            <a:ext cx="3709854" cy="647151"/>
          </a:xfrm>
          <a:prstGeom prst="rect">
            <a:avLst/>
          </a:prstGeom>
        </p:spPr>
        <p:txBody>
          <a:bodyPr anchor="t" rtlCol="false" tIns="0" lIns="0" bIns="0" rIns="0">
            <a:spAutoFit/>
          </a:bodyPr>
          <a:lstStyle/>
          <a:p>
            <a:pPr>
              <a:lnSpc>
                <a:spcPts val="5382"/>
              </a:lnSpc>
            </a:pPr>
            <a:r>
              <a:rPr lang="en-US" sz="3844">
                <a:solidFill>
                  <a:srgbClr val="FFFFFF"/>
                </a:solidFill>
                <a:latin typeface="Cerebri Bold"/>
              </a:rPr>
              <a:t>Solution Code</a:t>
            </a:r>
          </a:p>
        </p:txBody>
      </p:sp>
      <p:sp>
        <p:nvSpPr>
          <p:cNvPr name="AutoShape 14" id="14"/>
          <p:cNvSpPr/>
          <p:nvPr/>
        </p:nvSpPr>
        <p:spPr>
          <a:xfrm>
            <a:off x="-1064435" y="3161537"/>
            <a:ext cx="6492240"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5592393" cy="10744347"/>
            <a:chOff x="0" y="0"/>
            <a:chExt cx="1092614" cy="2099177"/>
          </a:xfrm>
        </p:grpSpPr>
        <p:sp>
          <p:nvSpPr>
            <p:cNvPr name="Freeform 3" id="3"/>
            <p:cNvSpPr/>
            <p:nvPr/>
          </p:nvSpPr>
          <p:spPr>
            <a:xfrm flipH="false" flipV="false" rot="0">
              <a:off x="0" y="0"/>
              <a:ext cx="1092614" cy="2099177"/>
            </a:xfrm>
            <a:custGeom>
              <a:avLst/>
              <a:gdLst/>
              <a:ahLst/>
              <a:cxnLst/>
              <a:rect r="r" b="b" t="t" l="l"/>
              <a:pathLst>
                <a:path h="2099177" w="1092614">
                  <a:moveTo>
                    <a:pt x="0" y="0"/>
                  </a:moveTo>
                  <a:lnTo>
                    <a:pt x="1092614" y="0"/>
                  </a:lnTo>
                  <a:lnTo>
                    <a:pt x="1092614" y="2099177"/>
                  </a:lnTo>
                  <a:lnTo>
                    <a:pt x="0" y="2099177"/>
                  </a:lnTo>
                  <a:close/>
                </a:path>
              </a:pathLst>
            </a:custGeom>
            <a:solidFill>
              <a:srgbClr val="89B9C6"/>
            </a:solidFill>
          </p:spPr>
        </p:sp>
        <p:sp>
          <p:nvSpPr>
            <p:cNvPr name="TextBox 4" id="4"/>
            <p:cNvSpPr txBox="true"/>
            <p:nvPr/>
          </p:nvSpPr>
          <p:spPr>
            <a:xfrm>
              <a:off x="0" y="-47625"/>
              <a:ext cx="1092614"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60323" y="5024851"/>
            <a:ext cx="548926" cy="571054"/>
          </a:xfrm>
          <a:custGeom>
            <a:avLst/>
            <a:gdLst/>
            <a:ahLst/>
            <a:cxnLst/>
            <a:rect r="r" b="b" t="t" l="l"/>
            <a:pathLst>
              <a:path h="571054" w="548926">
                <a:moveTo>
                  <a:pt x="0" y="0"/>
                </a:moveTo>
                <a:lnTo>
                  <a:pt x="548925" y="0"/>
                </a:lnTo>
                <a:lnTo>
                  <a:pt x="548925" y="571055"/>
                </a:lnTo>
                <a:lnTo>
                  <a:pt x="0" y="571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52117" y="6742896"/>
            <a:ext cx="420123" cy="417068"/>
          </a:xfrm>
          <a:custGeom>
            <a:avLst/>
            <a:gdLst/>
            <a:ahLst/>
            <a:cxnLst/>
            <a:rect r="r" b="b" t="t" l="l"/>
            <a:pathLst>
              <a:path h="417068" w="420123">
                <a:moveTo>
                  <a:pt x="0" y="0"/>
                </a:moveTo>
                <a:lnTo>
                  <a:pt x="420124" y="0"/>
                </a:lnTo>
                <a:lnTo>
                  <a:pt x="420124" y="417068"/>
                </a:lnTo>
                <a:lnTo>
                  <a:pt x="0" y="417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623117" y="5678603"/>
            <a:ext cx="342782" cy="606693"/>
          </a:xfrm>
          <a:custGeom>
            <a:avLst/>
            <a:gdLst/>
            <a:ahLst/>
            <a:cxnLst/>
            <a:rect r="r" b="b" t="t" l="l"/>
            <a:pathLst>
              <a:path h="606693" w="342782">
                <a:moveTo>
                  <a:pt x="0" y="0"/>
                </a:moveTo>
                <a:lnTo>
                  <a:pt x="342782" y="0"/>
                </a:lnTo>
                <a:lnTo>
                  <a:pt x="342782" y="606693"/>
                </a:lnTo>
                <a:lnTo>
                  <a:pt x="0" y="606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324857" y="837254"/>
            <a:ext cx="14049878" cy="9009484"/>
          </a:xfrm>
          <a:custGeom>
            <a:avLst/>
            <a:gdLst/>
            <a:ahLst/>
            <a:cxnLst/>
            <a:rect r="r" b="b" t="t" l="l"/>
            <a:pathLst>
              <a:path h="9009484" w="14049878">
                <a:moveTo>
                  <a:pt x="0" y="0"/>
                </a:moveTo>
                <a:lnTo>
                  <a:pt x="14049878" y="0"/>
                </a:lnTo>
                <a:lnTo>
                  <a:pt x="14049878" y="9009484"/>
                </a:lnTo>
                <a:lnTo>
                  <a:pt x="0" y="9009484"/>
                </a:lnTo>
                <a:lnTo>
                  <a:pt x="0" y="0"/>
                </a:lnTo>
                <a:close/>
              </a:path>
            </a:pathLst>
          </a:custGeom>
          <a:blipFill>
            <a:blip r:embed="rId10"/>
            <a:stretch>
              <a:fillRect l="0" t="0" r="0" b="0"/>
            </a:stretch>
          </a:blipFill>
        </p:spPr>
      </p:sp>
      <p:sp>
        <p:nvSpPr>
          <p:cNvPr name="Freeform 10" id="10"/>
          <p:cNvSpPr/>
          <p:nvPr/>
        </p:nvSpPr>
        <p:spPr>
          <a:xfrm flipH="false" flipV="false" rot="0">
            <a:off x="5107520" y="1835716"/>
            <a:ext cx="484872" cy="363186"/>
          </a:xfrm>
          <a:custGeom>
            <a:avLst/>
            <a:gdLst/>
            <a:ahLst/>
            <a:cxnLst/>
            <a:rect r="r" b="b" t="t" l="l"/>
            <a:pathLst>
              <a:path h="363186" w="484872">
                <a:moveTo>
                  <a:pt x="0" y="0"/>
                </a:moveTo>
                <a:lnTo>
                  <a:pt x="484873" y="0"/>
                </a:lnTo>
                <a:lnTo>
                  <a:pt x="484873" y="363186"/>
                </a:lnTo>
                <a:lnTo>
                  <a:pt x="0" y="363186"/>
                </a:lnTo>
                <a:lnTo>
                  <a:pt x="0" y="0"/>
                </a:lnTo>
                <a:close/>
              </a:path>
            </a:pathLst>
          </a:custGeom>
          <a:blipFill>
            <a:blip r:embed="rId11"/>
            <a:stretch>
              <a:fillRect l="0" t="0" r="0" b="0"/>
            </a:stretch>
          </a:blipFill>
        </p:spPr>
      </p:sp>
      <p:sp>
        <p:nvSpPr>
          <p:cNvPr name="Freeform 11" id="11"/>
          <p:cNvSpPr/>
          <p:nvPr/>
        </p:nvSpPr>
        <p:spPr>
          <a:xfrm flipH="false" flipV="false" rot="0">
            <a:off x="5952774" y="1469386"/>
            <a:ext cx="10794044" cy="6518038"/>
          </a:xfrm>
          <a:custGeom>
            <a:avLst/>
            <a:gdLst/>
            <a:ahLst/>
            <a:cxnLst/>
            <a:rect r="r" b="b" t="t" l="l"/>
            <a:pathLst>
              <a:path h="6518038" w="10794044">
                <a:moveTo>
                  <a:pt x="0" y="0"/>
                </a:moveTo>
                <a:lnTo>
                  <a:pt x="10794044" y="0"/>
                </a:lnTo>
                <a:lnTo>
                  <a:pt x="10794044" y="6518038"/>
                </a:lnTo>
                <a:lnTo>
                  <a:pt x="0" y="6518038"/>
                </a:lnTo>
                <a:lnTo>
                  <a:pt x="0" y="0"/>
                </a:lnTo>
                <a:close/>
              </a:path>
            </a:pathLst>
          </a:custGeom>
          <a:blipFill>
            <a:blip r:embed="rId12"/>
            <a:stretch>
              <a:fillRect l="-1572" t="-673" r="-1572" b="0"/>
            </a:stretch>
          </a:blipFill>
        </p:spPr>
      </p:sp>
      <p:sp>
        <p:nvSpPr>
          <p:cNvPr name="TextBox 12" id="12"/>
          <p:cNvSpPr txBox="true"/>
          <p:nvPr/>
        </p:nvSpPr>
        <p:spPr>
          <a:xfrm rot="0">
            <a:off x="1028700" y="942975"/>
            <a:ext cx="4399105" cy="713505"/>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Basics of Python</a:t>
            </a:r>
          </a:p>
        </p:txBody>
      </p:sp>
      <p:sp>
        <p:nvSpPr>
          <p:cNvPr name="TextBox 13" id="13"/>
          <p:cNvSpPr txBox="true"/>
          <p:nvPr/>
        </p:nvSpPr>
        <p:spPr>
          <a:xfrm rot="0">
            <a:off x="1373326" y="1950634"/>
            <a:ext cx="3709854" cy="647151"/>
          </a:xfrm>
          <a:prstGeom prst="rect">
            <a:avLst/>
          </a:prstGeom>
        </p:spPr>
        <p:txBody>
          <a:bodyPr anchor="t" rtlCol="false" tIns="0" lIns="0" bIns="0" rIns="0">
            <a:spAutoFit/>
          </a:bodyPr>
          <a:lstStyle/>
          <a:p>
            <a:pPr>
              <a:lnSpc>
                <a:spcPts val="5382"/>
              </a:lnSpc>
            </a:pPr>
            <a:r>
              <a:rPr lang="en-US" sz="3844">
                <a:solidFill>
                  <a:srgbClr val="FFFFFF"/>
                </a:solidFill>
                <a:latin typeface="Cerebri Bold"/>
              </a:rPr>
              <a:t>Solution Code</a:t>
            </a:r>
          </a:p>
        </p:txBody>
      </p:sp>
      <p:sp>
        <p:nvSpPr>
          <p:cNvPr name="AutoShape 14" id="14"/>
          <p:cNvSpPr/>
          <p:nvPr/>
        </p:nvSpPr>
        <p:spPr>
          <a:xfrm>
            <a:off x="-1064435" y="3161537"/>
            <a:ext cx="6492240"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8083" y="1125871"/>
            <a:ext cx="7198654" cy="8132429"/>
          </a:xfrm>
          <a:custGeom>
            <a:avLst/>
            <a:gdLst/>
            <a:ahLst/>
            <a:cxnLst/>
            <a:rect r="r" b="b" t="t" l="l"/>
            <a:pathLst>
              <a:path h="8132429" w="7198654">
                <a:moveTo>
                  <a:pt x="0" y="0"/>
                </a:moveTo>
                <a:lnTo>
                  <a:pt x="7198653" y="0"/>
                </a:lnTo>
                <a:lnTo>
                  <a:pt x="7198653" y="8132429"/>
                </a:lnTo>
                <a:lnTo>
                  <a:pt x="0" y="8132429"/>
                </a:lnTo>
                <a:lnTo>
                  <a:pt x="0" y="0"/>
                </a:lnTo>
                <a:close/>
              </a:path>
            </a:pathLst>
          </a:custGeom>
          <a:blipFill>
            <a:blip r:embed="rId4"/>
            <a:stretch>
              <a:fillRect l="-4867" t="0" r="-6489" b="-2872"/>
            </a:stretch>
          </a:blipFill>
        </p:spPr>
      </p:sp>
      <p:sp>
        <p:nvSpPr>
          <p:cNvPr name="TextBox 4" id="4"/>
          <p:cNvSpPr txBox="true"/>
          <p:nvPr/>
        </p:nvSpPr>
        <p:spPr>
          <a:xfrm rot="0">
            <a:off x="5120462" y="1920728"/>
            <a:ext cx="14585546" cy="908276"/>
          </a:xfrm>
          <a:prstGeom prst="rect">
            <a:avLst/>
          </a:prstGeom>
        </p:spPr>
        <p:txBody>
          <a:bodyPr anchor="t" rtlCol="false" tIns="0" lIns="0" bIns="0" rIns="0">
            <a:spAutoFit/>
          </a:bodyPr>
          <a:lstStyle/>
          <a:p>
            <a:pPr>
              <a:lnSpc>
                <a:spcPts val="7450"/>
              </a:lnSpc>
            </a:pPr>
            <a:r>
              <a:rPr lang="en-US" sz="5321">
                <a:solidFill>
                  <a:srgbClr val="FFFFFF"/>
                </a:solidFill>
                <a:latin typeface="Cerebri Bold"/>
              </a:rPr>
              <a:t>What makes Python so special?</a:t>
            </a:r>
          </a:p>
        </p:txBody>
      </p:sp>
      <p:sp>
        <p:nvSpPr>
          <p:cNvPr name="TextBox 5" id="5"/>
          <p:cNvSpPr txBox="true"/>
          <p:nvPr/>
        </p:nvSpPr>
        <p:spPr>
          <a:xfrm rot="0">
            <a:off x="7172002" y="3599760"/>
            <a:ext cx="10482466" cy="5422771"/>
          </a:xfrm>
          <a:prstGeom prst="rect">
            <a:avLst/>
          </a:prstGeom>
        </p:spPr>
        <p:txBody>
          <a:bodyPr anchor="t" rtlCol="false" tIns="0" lIns="0" bIns="0" rIns="0">
            <a:spAutoFit/>
          </a:bodyPr>
          <a:lstStyle/>
          <a:p>
            <a:pPr marL="619846" indent="-309923" lvl="1">
              <a:lnSpc>
                <a:spcPts val="4335"/>
              </a:lnSpc>
              <a:buFont typeface="Arial"/>
              <a:buChar char="•"/>
            </a:pPr>
            <a:r>
              <a:rPr lang="en-US" sz="2870">
                <a:solidFill>
                  <a:srgbClr val="FFFFFF"/>
                </a:solidFill>
                <a:latin typeface="Glacial Indifference"/>
              </a:rPr>
              <a:t>Python is an interpreted language.</a:t>
            </a:r>
          </a:p>
          <a:p>
            <a:pPr marL="619846" indent="-309923" lvl="1">
              <a:lnSpc>
                <a:spcPts val="4335"/>
              </a:lnSpc>
              <a:buFont typeface="Arial"/>
              <a:buChar char="•"/>
            </a:pPr>
            <a:r>
              <a:rPr lang="en-US" sz="2870">
                <a:solidFill>
                  <a:srgbClr val="FFFFFF"/>
                </a:solidFill>
                <a:latin typeface="Glacial Indifference"/>
              </a:rPr>
              <a:t>If you want to program in Python, you'll need the Python interpreter. You won't be able to run your code without it. Fortunately, Python is free. This is one of its most important advantages.</a:t>
            </a:r>
          </a:p>
          <a:p>
            <a:pPr>
              <a:lnSpc>
                <a:spcPts val="4335"/>
              </a:lnSpc>
            </a:pPr>
          </a:p>
          <a:p>
            <a:pPr>
              <a:lnSpc>
                <a:spcPts val="4335"/>
              </a:lnSpc>
            </a:pPr>
            <a:r>
              <a:rPr lang="en-US" sz="2870">
                <a:solidFill>
                  <a:srgbClr val="FFFFFF"/>
                </a:solidFill>
                <a:latin typeface="Glacial Indifference"/>
              </a:rPr>
              <a:t>Due to historical reasons, languages designed to be utilized in the interpretation manner are often called</a:t>
            </a:r>
            <a:r>
              <a:rPr lang="en-US" sz="2870">
                <a:solidFill>
                  <a:srgbClr val="FFFFFF"/>
                </a:solidFill>
                <a:latin typeface="Glacial Indifference Bold"/>
              </a:rPr>
              <a:t> </a:t>
            </a:r>
            <a:r>
              <a:rPr lang="en-US" sz="2870">
                <a:solidFill>
                  <a:srgbClr val="9DC5D0"/>
                </a:solidFill>
                <a:latin typeface="Glacial Indifference Bold"/>
              </a:rPr>
              <a:t>scripting languages</a:t>
            </a:r>
            <a:r>
              <a:rPr lang="en-US" sz="2870">
                <a:solidFill>
                  <a:srgbClr val="9DC5D0"/>
                </a:solidFill>
                <a:latin typeface="Glacial Indifference"/>
              </a:rPr>
              <a:t>,</a:t>
            </a:r>
            <a:r>
              <a:rPr lang="en-US" sz="2870">
                <a:solidFill>
                  <a:srgbClr val="FFFFFF"/>
                </a:solidFill>
                <a:latin typeface="Glacial Indifference"/>
              </a:rPr>
              <a:t> while the source programs encoded using them are called scripts.</a:t>
            </a:r>
          </a:p>
          <a:p>
            <a:pPr>
              <a:lnSpc>
                <a:spcPts val="4335"/>
              </a:lnSpc>
            </a:pPr>
          </a:p>
        </p:txBody>
      </p:sp>
      <p:sp>
        <p:nvSpPr>
          <p:cNvPr name="TextBox 6" id="6"/>
          <p:cNvSpPr txBox="true"/>
          <p:nvPr/>
        </p:nvSpPr>
        <p:spPr>
          <a:xfrm rot="0">
            <a:off x="2577173" y="4506751"/>
            <a:ext cx="3835890" cy="4515780"/>
          </a:xfrm>
          <a:prstGeom prst="rect">
            <a:avLst/>
          </a:prstGeom>
        </p:spPr>
        <p:txBody>
          <a:bodyPr anchor="t" rtlCol="false" tIns="0" lIns="0" bIns="0" rIns="0">
            <a:spAutoFit/>
          </a:bodyPr>
          <a:lstStyle/>
          <a:p>
            <a:pPr>
              <a:lnSpc>
                <a:spcPts val="3982"/>
              </a:lnSpc>
            </a:pPr>
            <a:r>
              <a:rPr lang="en-US" sz="2637">
                <a:solidFill>
                  <a:srgbClr val="000000"/>
                </a:solidFill>
                <a:latin typeface="Glacial Indifference Bold"/>
              </a:rPr>
              <a:t>  </a:t>
            </a:r>
            <a:r>
              <a:rPr lang="en-US" sz="2637">
                <a:solidFill>
                  <a:srgbClr val="F9E8D2"/>
                </a:solidFill>
                <a:latin typeface="Glacial Indifference Bold"/>
              </a:rPr>
              <a:t>  Python is:</a:t>
            </a:r>
          </a:p>
          <a:p>
            <a:pPr>
              <a:lnSpc>
                <a:spcPts val="3982"/>
              </a:lnSpc>
            </a:pPr>
          </a:p>
          <a:p>
            <a:pPr marL="569471" indent="-284735" lvl="1">
              <a:lnSpc>
                <a:spcPts val="3982"/>
              </a:lnSpc>
              <a:buFont typeface="Arial"/>
              <a:buChar char="•"/>
            </a:pPr>
            <a:r>
              <a:rPr lang="en-US" sz="2637">
                <a:solidFill>
                  <a:srgbClr val="F9E8D2"/>
                </a:solidFill>
                <a:latin typeface="Glacial Indifference Bold"/>
              </a:rPr>
              <a:t>easy to learn,</a:t>
            </a:r>
          </a:p>
          <a:p>
            <a:pPr marL="569471" indent="-284735" lvl="1">
              <a:lnSpc>
                <a:spcPts val="3982"/>
              </a:lnSpc>
              <a:buFont typeface="Arial"/>
              <a:buChar char="•"/>
            </a:pPr>
            <a:r>
              <a:rPr lang="en-US" sz="2637">
                <a:solidFill>
                  <a:srgbClr val="F9E8D2"/>
                </a:solidFill>
                <a:latin typeface="Glacial Indifference Bold"/>
              </a:rPr>
              <a:t>easy to teach,</a:t>
            </a:r>
          </a:p>
          <a:p>
            <a:pPr marL="569471" indent="-284735" lvl="1">
              <a:lnSpc>
                <a:spcPts val="3982"/>
              </a:lnSpc>
              <a:buFont typeface="Arial"/>
              <a:buChar char="•"/>
            </a:pPr>
            <a:r>
              <a:rPr lang="en-US" sz="2637">
                <a:solidFill>
                  <a:srgbClr val="F9E8D2"/>
                </a:solidFill>
                <a:latin typeface="Glacial Indifference Bold"/>
              </a:rPr>
              <a:t>easy to use,</a:t>
            </a:r>
          </a:p>
          <a:p>
            <a:pPr marL="569471" indent="-284735" lvl="1">
              <a:lnSpc>
                <a:spcPts val="3982"/>
              </a:lnSpc>
              <a:buFont typeface="Arial"/>
              <a:buChar char="•"/>
            </a:pPr>
            <a:r>
              <a:rPr lang="en-US" sz="2637">
                <a:solidFill>
                  <a:srgbClr val="F9E8D2"/>
                </a:solidFill>
                <a:latin typeface="Glacial Indifference Bold"/>
              </a:rPr>
              <a:t>easy to understand,</a:t>
            </a:r>
          </a:p>
          <a:p>
            <a:pPr marL="569471" indent="-284735" lvl="1">
              <a:lnSpc>
                <a:spcPts val="3982"/>
              </a:lnSpc>
              <a:buFont typeface="Arial"/>
              <a:buChar char="•"/>
            </a:pPr>
            <a:r>
              <a:rPr lang="en-US" sz="2637">
                <a:solidFill>
                  <a:srgbClr val="F9E8D2"/>
                </a:solidFill>
                <a:latin typeface="Glacial Indifference Bold"/>
              </a:rPr>
              <a:t>easy to obtain</a:t>
            </a:r>
          </a:p>
          <a:p>
            <a:pPr>
              <a:lnSpc>
                <a:spcPts val="3982"/>
              </a:lnSpc>
            </a:pPr>
          </a:p>
          <a:p>
            <a:pPr>
              <a:lnSpc>
                <a:spcPts val="3982"/>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704F8B"/>
        </a:solidFill>
      </p:bgPr>
    </p:bg>
    <p:spTree>
      <p:nvGrpSpPr>
        <p:cNvPr id="1" name=""/>
        <p:cNvGrpSpPr/>
        <p:nvPr/>
      </p:nvGrpSpPr>
      <p:grpSpPr>
        <a:xfrm>
          <a:off x="0" y="0"/>
          <a:ext cx="0" cy="0"/>
          <a:chOff x="0" y="0"/>
          <a:chExt cx="0" cy="0"/>
        </a:xfrm>
      </p:grpSpPr>
      <p:grpSp>
        <p:nvGrpSpPr>
          <p:cNvPr name="Group 2" id="2"/>
          <p:cNvGrpSpPr/>
          <p:nvPr/>
        </p:nvGrpSpPr>
        <p:grpSpPr>
          <a:xfrm rot="0">
            <a:off x="-31613" y="0"/>
            <a:ext cx="7863015" cy="10697585"/>
            <a:chOff x="0" y="0"/>
            <a:chExt cx="1624824" cy="2210563"/>
          </a:xfrm>
        </p:grpSpPr>
        <p:sp>
          <p:nvSpPr>
            <p:cNvPr name="Freeform 3" id="3"/>
            <p:cNvSpPr/>
            <p:nvPr/>
          </p:nvSpPr>
          <p:spPr>
            <a:xfrm flipH="false" flipV="false" rot="0">
              <a:off x="0" y="0"/>
              <a:ext cx="1624824" cy="2210563"/>
            </a:xfrm>
            <a:custGeom>
              <a:avLst/>
              <a:gdLst/>
              <a:ahLst/>
              <a:cxnLst/>
              <a:rect r="r" b="b" t="t" l="l"/>
              <a:pathLst>
                <a:path h="2210563" w="1624824">
                  <a:moveTo>
                    <a:pt x="0" y="0"/>
                  </a:moveTo>
                  <a:lnTo>
                    <a:pt x="1624824" y="0"/>
                  </a:lnTo>
                  <a:lnTo>
                    <a:pt x="1624824" y="2210563"/>
                  </a:lnTo>
                  <a:lnTo>
                    <a:pt x="0" y="2210563"/>
                  </a:lnTo>
                  <a:close/>
                </a:path>
              </a:pathLst>
            </a:custGeom>
            <a:solidFill>
              <a:srgbClr val="5A426D"/>
            </a:solidFill>
          </p:spPr>
        </p:sp>
        <p:sp>
          <p:nvSpPr>
            <p:cNvPr name="TextBox 4" id="4"/>
            <p:cNvSpPr txBox="true"/>
            <p:nvPr/>
          </p:nvSpPr>
          <p:spPr>
            <a:xfrm>
              <a:off x="0" y="-57150"/>
              <a:ext cx="1624824" cy="2267713"/>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5400000">
            <a:off x="-5418453" y="1574013"/>
            <a:ext cx="11565091" cy="7893174"/>
          </a:xfrm>
          <a:custGeom>
            <a:avLst/>
            <a:gdLst/>
            <a:ahLst/>
            <a:cxnLst/>
            <a:rect r="r" b="b" t="t" l="l"/>
            <a:pathLst>
              <a:path h="7893174" w="11565091">
                <a:moveTo>
                  <a:pt x="0" y="0"/>
                </a:moveTo>
                <a:lnTo>
                  <a:pt x="11565091" y="0"/>
                </a:lnTo>
                <a:lnTo>
                  <a:pt x="11565091" y="7893174"/>
                </a:lnTo>
                <a:lnTo>
                  <a:pt x="0" y="789317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729594" y="375189"/>
            <a:ext cx="8739081" cy="9536623"/>
          </a:xfrm>
          <a:custGeom>
            <a:avLst/>
            <a:gdLst/>
            <a:ahLst/>
            <a:cxnLst/>
            <a:rect r="r" b="b" t="t" l="l"/>
            <a:pathLst>
              <a:path h="9536623" w="8739081">
                <a:moveTo>
                  <a:pt x="0" y="0"/>
                </a:moveTo>
                <a:lnTo>
                  <a:pt x="8739081" y="0"/>
                </a:lnTo>
                <a:lnTo>
                  <a:pt x="8739081" y="9536622"/>
                </a:lnTo>
                <a:lnTo>
                  <a:pt x="0" y="9536622"/>
                </a:lnTo>
                <a:lnTo>
                  <a:pt x="0" y="0"/>
                </a:lnTo>
                <a:close/>
              </a:path>
            </a:pathLst>
          </a:custGeom>
          <a:blipFill>
            <a:blip r:embed="rId4"/>
            <a:stretch>
              <a:fillRect l="0" t="-15666" r="0" b="-1390"/>
            </a:stretch>
          </a:blipFill>
        </p:spPr>
      </p:sp>
      <p:pic>
        <p:nvPicPr>
          <p:cNvPr name="Picture 7" id="7"/>
          <p:cNvPicPr>
            <a:picLocks noChangeAspect="true"/>
          </p:cNvPicPr>
          <p:nvPr/>
        </p:nvPicPr>
        <p:blipFill>
          <a:blip r:embed="rId5"/>
          <a:srcRect l="0" t="0" r="0" b="0"/>
          <a:stretch>
            <a:fillRect/>
          </a:stretch>
        </p:blipFill>
        <p:spPr>
          <a:xfrm flipH="false" flipV="false" rot="0">
            <a:off x="3499587" y="5520600"/>
            <a:ext cx="3328642" cy="2879276"/>
          </a:xfrm>
          <a:prstGeom prst="rect">
            <a:avLst/>
          </a:prstGeom>
        </p:spPr>
      </p:pic>
      <p:sp>
        <p:nvSpPr>
          <p:cNvPr name="TextBox 8" id="8"/>
          <p:cNvSpPr txBox="true"/>
          <p:nvPr/>
        </p:nvSpPr>
        <p:spPr>
          <a:xfrm rot="0">
            <a:off x="-279015" y="2983842"/>
            <a:ext cx="8357819" cy="1757688"/>
          </a:xfrm>
          <a:prstGeom prst="rect">
            <a:avLst/>
          </a:prstGeom>
        </p:spPr>
        <p:txBody>
          <a:bodyPr anchor="t" rtlCol="false" tIns="0" lIns="0" bIns="0" rIns="0">
            <a:spAutoFit/>
          </a:bodyPr>
          <a:lstStyle/>
          <a:p>
            <a:pPr algn="ctr">
              <a:lnSpc>
                <a:spcPts val="7069"/>
              </a:lnSpc>
            </a:pPr>
            <a:r>
              <a:rPr lang="en-US" sz="5049">
                <a:solidFill>
                  <a:srgbClr val="FFFFFF"/>
                </a:solidFill>
                <a:latin typeface="Cerebri Bold"/>
              </a:rPr>
              <a:t>How compilation and Interpretations works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31613" y="0"/>
            <a:ext cx="6121804" cy="10287000"/>
            <a:chOff x="0" y="0"/>
            <a:chExt cx="1265018" cy="2125720"/>
          </a:xfrm>
        </p:grpSpPr>
        <p:sp>
          <p:nvSpPr>
            <p:cNvPr name="Freeform 3" id="3"/>
            <p:cNvSpPr/>
            <p:nvPr/>
          </p:nvSpPr>
          <p:spPr>
            <a:xfrm flipH="false" flipV="false" rot="0">
              <a:off x="0" y="0"/>
              <a:ext cx="1265018" cy="2125720"/>
            </a:xfrm>
            <a:custGeom>
              <a:avLst/>
              <a:gdLst/>
              <a:ahLst/>
              <a:cxnLst/>
              <a:rect r="r" b="b" t="t" l="l"/>
              <a:pathLst>
                <a:path h="2125720" w="1265018">
                  <a:moveTo>
                    <a:pt x="0" y="0"/>
                  </a:moveTo>
                  <a:lnTo>
                    <a:pt x="1265018" y="0"/>
                  </a:lnTo>
                  <a:lnTo>
                    <a:pt x="1265018" y="2125720"/>
                  </a:lnTo>
                  <a:lnTo>
                    <a:pt x="0" y="2125720"/>
                  </a:lnTo>
                  <a:close/>
                </a:path>
              </a:pathLst>
            </a:custGeom>
            <a:solidFill>
              <a:srgbClr val="89B9C6"/>
            </a:solidFill>
          </p:spPr>
        </p:sp>
        <p:sp>
          <p:nvSpPr>
            <p:cNvPr name="TextBox 4" id="4"/>
            <p:cNvSpPr txBox="true"/>
            <p:nvPr/>
          </p:nvSpPr>
          <p:spPr>
            <a:xfrm>
              <a:off x="0" y="-57150"/>
              <a:ext cx="1265018" cy="2182870"/>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579823" y="7164209"/>
            <a:ext cx="6670015" cy="4552285"/>
          </a:xfrm>
          <a:custGeom>
            <a:avLst/>
            <a:gdLst/>
            <a:ahLst/>
            <a:cxnLst/>
            <a:rect r="r" b="b" t="t" l="l"/>
            <a:pathLst>
              <a:path h="4552285" w="6670015">
                <a:moveTo>
                  <a:pt x="0" y="0"/>
                </a:moveTo>
                <a:lnTo>
                  <a:pt x="6670015" y="0"/>
                </a:lnTo>
                <a:lnTo>
                  <a:pt x="6670015" y="4552285"/>
                </a:lnTo>
                <a:lnTo>
                  <a:pt x="0" y="4552285"/>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04" y="2541976"/>
            <a:ext cx="6079187" cy="4459174"/>
            <a:chOff x="0" y="0"/>
            <a:chExt cx="4198620" cy="3079750"/>
          </a:xfrm>
        </p:grpSpPr>
        <p:sp>
          <p:nvSpPr>
            <p:cNvPr name="Freeform 7" id="7"/>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blipFill>
              <a:blip r:embed="rId4"/>
              <a:stretch>
                <a:fillRect l="-1745" t="0" r="-1745" b="0"/>
              </a:stretch>
            </a:blipFill>
          </p:spPr>
        </p:sp>
      </p:grpSp>
      <p:sp>
        <p:nvSpPr>
          <p:cNvPr name="Freeform 8" id="8"/>
          <p:cNvSpPr/>
          <p:nvPr/>
        </p:nvSpPr>
        <p:spPr>
          <a:xfrm flipH="false" flipV="false" rot="0">
            <a:off x="1108544" y="644984"/>
            <a:ext cx="4398455" cy="1792992"/>
          </a:xfrm>
          <a:custGeom>
            <a:avLst/>
            <a:gdLst/>
            <a:ahLst/>
            <a:cxnLst/>
            <a:rect r="r" b="b" t="t" l="l"/>
            <a:pathLst>
              <a:path h="1792992" w="4398455">
                <a:moveTo>
                  <a:pt x="0" y="0"/>
                </a:moveTo>
                <a:lnTo>
                  <a:pt x="4398455" y="0"/>
                </a:lnTo>
                <a:lnTo>
                  <a:pt x="4398455" y="1792992"/>
                </a:lnTo>
                <a:lnTo>
                  <a:pt x="0" y="1792992"/>
                </a:lnTo>
                <a:lnTo>
                  <a:pt x="0" y="0"/>
                </a:lnTo>
                <a:close/>
              </a:path>
            </a:pathLst>
          </a:custGeom>
          <a:blipFill>
            <a:blip r:embed="rId5"/>
            <a:stretch>
              <a:fillRect l="-29587" t="-64805" r="-26490" b="-91245"/>
            </a:stretch>
          </a:blipFill>
        </p:spPr>
      </p:sp>
      <p:graphicFrame>
        <p:nvGraphicFramePr>
          <p:cNvPr name="Table 9" id="9"/>
          <p:cNvGraphicFramePr>
            <a:graphicFrameLocks noGrp="true"/>
          </p:cNvGraphicFramePr>
          <p:nvPr/>
        </p:nvGraphicFramePr>
        <p:xfrm>
          <a:off x="6691740" y="287041"/>
          <a:ext cx="10860423" cy="9873531"/>
        </p:xfrm>
        <a:graphic>
          <a:graphicData uri="http://schemas.openxmlformats.org/drawingml/2006/table">
            <a:tbl>
              <a:tblPr/>
              <a:tblGrid>
                <a:gridCol w="2448659"/>
                <a:gridCol w="4101750"/>
                <a:gridCol w="4310014"/>
              </a:tblGrid>
              <a:tr h="767968">
                <a:tc>
                  <a:txBody>
                    <a:bodyPr anchor="t" rtlCol="false"/>
                    <a:lstStyle/>
                    <a:p>
                      <a:pPr algn="ctr">
                        <a:lnSpc>
                          <a:spcPts val="2454"/>
                        </a:lnSpc>
                        <a:defRPr/>
                      </a:pP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u="sng">
                          <a:solidFill>
                            <a:srgbClr val="232E54"/>
                          </a:solidFill>
                          <a:latin typeface="Glacial Indifference Bold"/>
                        </a:rPr>
                        <a:t>Python</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u="sng">
                          <a:solidFill>
                            <a:srgbClr val="232E54"/>
                          </a:solidFill>
                          <a:latin typeface="Glacial Indifference Bold"/>
                        </a:rPr>
                        <a:t>C#</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r>
              <a:tr h="767968">
                <a:tc gridSpan="3">
                  <a:txBody>
                    <a:bodyPr anchor="t" rtlCol="false"/>
                    <a:lstStyle/>
                    <a:p>
                      <a:pPr algn="ctr">
                        <a:lnSpc>
                          <a:spcPts val="2454"/>
                        </a:lnSpc>
                        <a:defRPr/>
                      </a:pPr>
                      <a:r>
                        <a:rPr lang="en-US" sz="1818">
                          <a:solidFill>
                            <a:srgbClr val="232E54"/>
                          </a:solidFill>
                          <a:latin typeface="Glacial Indifference Bold"/>
                        </a:rPr>
                        <a:t>PROS</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solidFill>
                      <a:srgbClr val="70C266"/>
                    </a:solidFill>
                  </a:tcPr>
                </a:tc>
                <a:tc hMerge="true">
                  <a:txBody>
                    <a:bodyPr anchor="t" rtlCol="false"/>
                    <a:lstStyle/>
                    <a:p>
                      <a:pPr algn="ctr">
                        <a:lnSpc>
                          <a:spcPts val="2454"/>
                        </a:lnSpc>
                        <a:defRPr/>
                      </a:pPr>
                      <a:r>
                        <a:rPr lang="en-US" sz="1818">
                          <a:solidFill>
                            <a:srgbClr val="232E54"/>
                          </a:solidFill>
                          <a:latin typeface="Glacial Indifference Bold"/>
                        </a:rPr>
                        <a:t>PROS</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solidFill>
                      <a:srgbClr val="70C266"/>
                    </a:solidFill>
                  </a:tcPr>
                </a:tc>
                <a:tc hMerge="true">
                  <a:txBody>
                    <a:bodyPr anchor="t" rtlCol="false"/>
                    <a:lstStyle/>
                    <a:p>
                      <a:pPr algn="ctr">
                        <a:lnSpc>
                          <a:spcPts val="2454"/>
                        </a:lnSpc>
                        <a:defRPr/>
                      </a:pPr>
                      <a:r>
                        <a:rPr lang="en-US" sz="1818">
                          <a:solidFill>
                            <a:srgbClr val="232E54"/>
                          </a:solidFill>
                          <a:latin typeface="Glacial Indifference Bold"/>
                        </a:rPr>
                        <a:t>PROS</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solidFill>
                      <a:srgbClr val="70C266"/>
                    </a:solidFill>
                  </a:tcPr>
                </a:tc>
              </a:tr>
              <a:tr h="1020105">
                <a:tc>
                  <a:txBody>
                    <a:bodyPr anchor="t" rtlCol="false"/>
                    <a:lstStyle/>
                    <a:p>
                      <a:pPr algn="ctr">
                        <a:lnSpc>
                          <a:spcPts val="2454"/>
                        </a:lnSpc>
                        <a:defRPr/>
                      </a:pPr>
                      <a:r>
                        <a:rPr lang="en-US" sz="1818">
                          <a:solidFill>
                            <a:srgbClr val="232E54"/>
                          </a:solidFill>
                          <a:latin typeface="Glacial Indifference Bold"/>
                        </a:rPr>
                        <a:t>Readability</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Highly readable syntax, easy for beginners.</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Clear syntax influenced by C-style languages.</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r>
              <a:tr h="1046258">
                <a:tc>
                  <a:txBody>
                    <a:bodyPr anchor="t" rtlCol="false"/>
                    <a:lstStyle/>
                    <a:p>
                      <a:pPr algn="ctr">
                        <a:lnSpc>
                          <a:spcPts val="2454"/>
                        </a:lnSpc>
                        <a:defRPr/>
                      </a:pPr>
                      <a:r>
                        <a:rPr lang="en-US" sz="1818">
                          <a:solidFill>
                            <a:srgbClr val="232E54"/>
                          </a:solidFill>
                          <a:latin typeface="Glacial Indifference Bold"/>
                        </a:rPr>
                        <a:t>Flexibility</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Dynamically typed, great for rapid prototyping.</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Strongly typed, reducing runtime errors.</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r>
              <a:tr h="1325184">
                <a:tc>
                  <a:txBody>
                    <a:bodyPr anchor="t" rtlCol="false"/>
                    <a:lstStyle/>
                    <a:p>
                      <a:pPr algn="ctr">
                        <a:lnSpc>
                          <a:spcPts val="2454"/>
                        </a:lnSpc>
                        <a:defRPr/>
                      </a:pPr>
                      <a:r>
                        <a:rPr lang="en-US" sz="1818">
                          <a:solidFill>
                            <a:srgbClr val="232E54"/>
                          </a:solidFill>
                          <a:latin typeface="Glacial Indifference Bold"/>
                        </a:rPr>
                        <a:t>Libraries</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Extensive standard library and third-party modules for various applications.</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Comprehensive .NET library for desktop, web, and mobile apps.</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r>
              <a:tr h="1046258">
                <a:tc>
                  <a:txBody>
                    <a:bodyPr anchor="t" rtlCol="false"/>
                    <a:lstStyle/>
                    <a:p>
                      <a:pPr algn="ctr">
                        <a:lnSpc>
                          <a:spcPts val="2454"/>
                        </a:lnSpc>
                        <a:defRPr/>
                      </a:pPr>
                      <a:r>
                        <a:rPr lang="en-US" sz="1818">
                          <a:solidFill>
                            <a:srgbClr val="232E54"/>
                          </a:solidFill>
                          <a:latin typeface="Glacial Indifference Bold"/>
                        </a:rPr>
                        <a:t>Community</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Large and active community, abundant resources and support.</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Strong support from Microsoft, large enterprise use.</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787168">
                <a:tc gridSpan="3">
                  <a:txBody>
                    <a:bodyPr anchor="t" rtlCol="false"/>
                    <a:lstStyle/>
                    <a:p>
                      <a:pPr algn="ctr">
                        <a:lnSpc>
                          <a:spcPts val="2454"/>
                        </a:lnSpc>
                        <a:defRPr/>
                      </a:pPr>
                      <a:r>
                        <a:rPr lang="en-US" sz="1818">
                          <a:solidFill>
                            <a:srgbClr val="232E54"/>
                          </a:solidFill>
                          <a:latin typeface="Glacial Indifference Bold"/>
                        </a:rPr>
                        <a:t>CONS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97145"/>
                    </a:solidFill>
                  </a:tcPr>
                </a:tc>
                <a:tc hMerge="true">
                  <a:txBody>
                    <a:bodyPr anchor="t" rtlCol="false"/>
                    <a:lstStyle/>
                    <a:p>
                      <a:pPr algn="ctr">
                        <a:lnSpc>
                          <a:spcPts val="2454"/>
                        </a:lnSpc>
                        <a:defRPr/>
                      </a:pPr>
                      <a:r>
                        <a:rPr lang="en-US" sz="1818">
                          <a:solidFill>
                            <a:srgbClr val="232E54"/>
                          </a:solidFill>
                          <a:latin typeface="Glacial Indifference Bold"/>
                        </a:rPr>
                        <a:t>CONS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97145"/>
                    </a:solidFill>
                  </a:tcPr>
                </a:tc>
                <a:tc hMerge="true">
                  <a:txBody>
                    <a:bodyPr anchor="t" rtlCol="false"/>
                    <a:lstStyle/>
                    <a:p>
                      <a:pPr algn="ctr">
                        <a:lnSpc>
                          <a:spcPts val="2454"/>
                        </a:lnSpc>
                        <a:defRPr/>
                      </a:pPr>
                      <a:r>
                        <a:rPr lang="en-US" sz="1818">
                          <a:solidFill>
                            <a:srgbClr val="232E54"/>
                          </a:solidFill>
                          <a:latin typeface="Glacial Indifference Bold"/>
                        </a:rPr>
                        <a:t>CONS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97145"/>
                    </a:solidFill>
                  </a:tcPr>
                </a:tc>
              </a:tr>
              <a:tr h="1046258">
                <a:tc>
                  <a:txBody>
                    <a:bodyPr anchor="t" rtlCol="false"/>
                    <a:lstStyle/>
                    <a:p>
                      <a:pPr algn="ctr">
                        <a:lnSpc>
                          <a:spcPts val="2454"/>
                        </a:lnSpc>
                        <a:defRPr/>
                      </a:pPr>
                      <a:r>
                        <a:rPr lang="en-US" sz="1818">
                          <a:solidFill>
                            <a:srgbClr val="232E54"/>
                          </a:solidFill>
                          <a:latin typeface="Glacial Indifference Bold"/>
                        </a:rPr>
                        <a:t>Performance</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Generally slower due to being interpreted.</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Requires .NET framework, which may not be available on all platforms.</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r>
              <a:tr h="1020105">
                <a:tc>
                  <a:txBody>
                    <a:bodyPr anchor="t" rtlCol="false"/>
                    <a:lstStyle/>
                    <a:p>
                      <a:pPr algn="ctr">
                        <a:lnSpc>
                          <a:spcPts val="2454"/>
                        </a:lnSpc>
                        <a:defRPr/>
                      </a:pPr>
                      <a:r>
                        <a:rPr lang="en-US" sz="1818">
                          <a:solidFill>
                            <a:srgbClr val="232E54"/>
                          </a:solidFill>
                          <a:latin typeface="Glacial Indifference Bold"/>
                        </a:rPr>
                        <a:t>Typing</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Dynamic typing can lead to runtime errors.</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Static typing can be verbose and rigid.</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r>
              <a:tr h="1046258">
                <a:tc>
                  <a:txBody>
                    <a:bodyPr anchor="t" rtlCol="false"/>
                    <a:lstStyle/>
                    <a:p>
                      <a:pPr algn="ctr">
                        <a:lnSpc>
                          <a:spcPts val="2454"/>
                        </a:lnSpc>
                        <a:defRPr/>
                      </a:pPr>
                      <a:r>
                        <a:rPr lang="en-US" sz="1818">
                          <a:solidFill>
                            <a:srgbClr val="232E54"/>
                          </a:solidFill>
                          <a:latin typeface="Glacial Indifference Bold"/>
                        </a:rPr>
                        <a:t>Application</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May not be suitable for low-level programming due to abstraction.</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c>
                  <a:txBody>
                    <a:bodyPr anchor="t" rtlCol="false"/>
                    <a:lstStyle/>
                    <a:p>
                      <a:pPr algn="ctr">
                        <a:lnSpc>
                          <a:spcPts val="2454"/>
                        </a:lnSpc>
                        <a:defRPr/>
                      </a:pPr>
                      <a:r>
                        <a:rPr lang="en-US" sz="1818">
                          <a:solidFill>
                            <a:srgbClr val="232E54"/>
                          </a:solidFill>
                          <a:latin typeface="Glacial Indifference"/>
                        </a:rPr>
                        <a:t>Less popular in areas like data science and machine learning.</a:t>
                      </a:r>
                      <a:endParaRPr lang="en-US" sz="1100"/>
                    </a:p>
                  </a:txBody>
                  <a:tcPr marL="190500" marR="190500" marT="190500" marB="190500" anchor="ctr">
                    <a:lnL cmpd="sng" algn="ctr" cap="flat" w="9006">
                      <a:solidFill>
                        <a:srgbClr val="000000"/>
                      </a:solidFill>
                      <a:prstDash val="solid"/>
                      <a:round/>
                      <a:headEnd type="none" w="med" len="med"/>
                      <a:tailEnd type="none" w="med" len="med"/>
                    </a:lnL>
                    <a:lnR cmpd="sng" algn="ctr" cap="flat" w="9006">
                      <a:solidFill>
                        <a:srgbClr val="000000"/>
                      </a:solidFill>
                      <a:prstDash val="solid"/>
                      <a:round/>
                      <a:headEnd type="none" w="med" len="med"/>
                      <a:tailEnd type="none" w="med" len="med"/>
                    </a:lnR>
                    <a:lnT cmpd="sng" algn="ctr" cap="flat" w="9006">
                      <a:solidFill>
                        <a:srgbClr val="000000"/>
                      </a:solidFill>
                      <a:prstDash val="solid"/>
                      <a:round/>
                      <a:headEnd type="none" w="med" len="med"/>
                      <a:tailEnd type="none" w="med" len="med"/>
                    </a:lnT>
                    <a:lnB cmpd="sng" algn="ctr" cap="flat" w="9006">
                      <a:solidFill>
                        <a:srgbClr val="000000"/>
                      </a:solidFill>
                      <a:prstDash val="solid"/>
                      <a:round/>
                      <a:headEnd type="none" w="med" len="med"/>
                      <a:tailEnd type="none" w="med" len="med"/>
                    </a:lnB>
                  </a:tcPr>
                </a:tc>
              </a:tr>
            </a:tbl>
          </a:graphicData>
        </a:graphic>
      </p:graphicFrame>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sp>
        <p:nvSpPr>
          <p:cNvPr name="Freeform 2" id="2"/>
          <p:cNvSpPr/>
          <p:nvPr/>
        </p:nvSpPr>
        <p:spPr>
          <a:xfrm flipH="false" flipV="false" rot="0">
            <a:off x="4264250" y="305280"/>
            <a:ext cx="9759499" cy="9676440"/>
          </a:xfrm>
          <a:custGeom>
            <a:avLst/>
            <a:gdLst/>
            <a:ahLst/>
            <a:cxnLst/>
            <a:rect r="r" b="b" t="t" l="l"/>
            <a:pathLst>
              <a:path h="9676440" w="9759499">
                <a:moveTo>
                  <a:pt x="0" y="0"/>
                </a:moveTo>
                <a:lnTo>
                  <a:pt x="9759500" y="0"/>
                </a:lnTo>
                <a:lnTo>
                  <a:pt x="9759500" y="9676440"/>
                </a:lnTo>
                <a:lnTo>
                  <a:pt x="0" y="9676440"/>
                </a:lnTo>
                <a:lnTo>
                  <a:pt x="0" y="0"/>
                </a:lnTo>
                <a:close/>
              </a:path>
            </a:pathLst>
          </a:custGeom>
          <a:blipFill>
            <a:blip r:embed="rId2"/>
            <a:stretch>
              <a:fillRect l="-414" t="0" r="-414"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31613" y="0"/>
            <a:ext cx="3835067" cy="9726138"/>
            <a:chOff x="0" y="0"/>
            <a:chExt cx="792483" cy="2009822"/>
          </a:xfrm>
        </p:grpSpPr>
        <p:sp>
          <p:nvSpPr>
            <p:cNvPr name="Freeform 3" id="3"/>
            <p:cNvSpPr/>
            <p:nvPr/>
          </p:nvSpPr>
          <p:spPr>
            <a:xfrm flipH="false" flipV="false" rot="0">
              <a:off x="0" y="0"/>
              <a:ext cx="792484" cy="2009822"/>
            </a:xfrm>
            <a:custGeom>
              <a:avLst/>
              <a:gdLst/>
              <a:ahLst/>
              <a:cxnLst/>
              <a:rect r="r" b="b" t="t" l="l"/>
              <a:pathLst>
                <a:path h="2009822" w="792484">
                  <a:moveTo>
                    <a:pt x="0" y="0"/>
                  </a:moveTo>
                  <a:lnTo>
                    <a:pt x="792484" y="0"/>
                  </a:lnTo>
                  <a:lnTo>
                    <a:pt x="792484" y="2009822"/>
                  </a:lnTo>
                  <a:lnTo>
                    <a:pt x="0" y="2009822"/>
                  </a:lnTo>
                  <a:close/>
                </a:path>
              </a:pathLst>
            </a:custGeom>
            <a:solidFill>
              <a:srgbClr val="89B9C6"/>
            </a:solidFill>
          </p:spPr>
        </p:sp>
        <p:sp>
          <p:nvSpPr>
            <p:cNvPr name="TextBox 4" id="4"/>
            <p:cNvSpPr txBox="true"/>
            <p:nvPr/>
          </p:nvSpPr>
          <p:spPr>
            <a:xfrm>
              <a:off x="0" y="-57150"/>
              <a:ext cx="792483" cy="206697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5400000">
            <a:off x="-5925678" y="1419053"/>
            <a:ext cx="11565091" cy="7893174"/>
          </a:xfrm>
          <a:custGeom>
            <a:avLst/>
            <a:gdLst/>
            <a:ahLst/>
            <a:cxnLst/>
            <a:rect r="r" b="b" t="t" l="l"/>
            <a:pathLst>
              <a:path h="7893174" w="11565091">
                <a:moveTo>
                  <a:pt x="0" y="0"/>
                </a:moveTo>
                <a:lnTo>
                  <a:pt x="11565091" y="0"/>
                </a:lnTo>
                <a:lnTo>
                  <a:pt x="11565091" y="7893174"/>
                </a:lnTo>
                <a:lnTo>
                  <a:pt x="0" y="7893174"/>
                </a:lnTo>
                <a:lnTo>
                  <a:pt x="0" y="0"/>
                </a:lnTo>
                <a:close/>
              </a:path>
            </a:pathLst>
          </a:custGeom>
          <a:blipFill>
            <a:blip r:embed="rId2">
              <a:alphaModFix amt="2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21249" y="5253339"/>
            <a:ext cx="2747531" cy="2747531"/>
          </a:xfrm>
          <a:custGeom>
            <a:avLst/>
            <a:gdLst/>
            <a:ahLst/>
            <a:cxnLst/>
            <a:rect r="r" b="b" t="t" l="l"/>
            <a:pathLst>
              <a:path h="2747531" w="2747531">
                <a:moveTo>
                  <a:pt x="0" y="0"/>
                </a:moveTo>
                <a:lnTo>
                  <a:pt x="2747531" y="0"/>
                </a:lnTo>
                <a:lnTo>
                  <a:pt x="2747531" y="2747531"/>
                </a:lnTo>
                <a:lnTo>
                  <a:pt x="0" y="2747531"/>
                </a:lnTo>
                <a:lnTo>
                  <a:pt x="0" y="0"/>
                </a:lnTo>
                <a:close/>
              </a:path>
            </a:pathLst>
          </a:custGeom>
          <a:blipFill>
            <a:blip r:embed="rId4"/>
            <a:stretch>
              <a:fillRect l="0" t="0" r="0" b="0"/>
            </a:stretch>
          </a:blipFill>
        </p:spPr>
      </p:sp>
      <p:sp>
        <p:nvSpPr>
          <p:cNvPr name="TextBox 7" id="7"/>
          <p:cNvSpPr txBox="true"/>
          <p:nvPr/>
        </p:nvSpPr>
        <p:spPr>
          <a:xfrm rot="0">
            <a:off x="6668780" y="2256402"/>
            <a:ext cx="10276724" cy="6057962"/>
          </a:xfrm>
          <a:prstGeom prst="rect">
            <a:avLst/>
          </a:prstGeom>
        </p:spPr>
        <p:txBody>
          <a:bodyPr anchor="t" rtlCol="false" tIns="0" lIns="0" bIns="0" rIns="0">
            <a:spAutoFit/>
          </a:bodyPr>
          <a:lstStyle/>
          <a:p>
            <a:pPr>
              <a:lnSpc>
                <a:spcPts val="5358"/>
              </a:lnSpc>
            </a:pPr>
            <a:r>
              <a:rPr lang="en-US" sz="3548">
                <a:solidFill>
                  <a:srgbClr val="232E54"/>
                </a:solidFill>
                <a:latin typeface="Glacial Indifference"/>
              </a:rPr>
              <a:t>Excelled in simplicity, flexibility, and wide application in fields like web development, data science, and automation.</a:t>
            </a:r>
          </a:p>
          <a:p>
            <a:pPr>
              <a:lnSpc>
                <a:spcPts val="5358"/>
              </a:lnSpc>
            </a:pPr>
          </a:p>
          <a:p>
            <a:pPr>
              <a:lnSpc>
                <a:spcPts val="5358"/>
              </a:lnSpc>
            </a:pPr>
          </a:p>
          <a:p>
            <a:pPr>
              <a:lnSpc>
                <a:spcPts val="5358"/>
              </a:lnSpc>
            </a:pPr>
            <a:r>
              <a:rPr lang="en-US" sz="3548">
                <a:solidFill>
                  <a:srgbClr val="232E54"/>
                </a:solidFill>
                <a:latin typeface="Glacial Indifference"/>
              </a:rPr>
              <a:t>Known for its performance, robustness, and suitability for developing complex applications in .NET environments.</a:t>
            </a:r>
          </a:p>
          <a:p>
            <a:pPr>
              <a:lnSpc>
                <a:spcPts val="5358"/>
              </a:lnSpc>
            </a:pPr>
          </a:p>
        </p:txBody>
      </p:sp>
      <p:sp>
        <p:nvSpPr>
          <p:cNvPr name="Freeform 8" id="8"/>
          <p:cNvSpPr/>
          <p:nvPr/>
        </p:nvSpPr>
        <p:spPr>
          <a:xfrm flipH="false" flipV="false" rot="0">
            <a:off x="4470860" y="2231264"/>
            <a:ext cx="1648309" cy="1648309"/>
          </a:xfrm>
          <a:custGeom>
            <a:avLst/>
            <a:gdLst/>
            <a:ahLst/>
            <a:cxnLst/>
            <a:rect r="r" b="b" t="t" l="l"/>
            <a:pathLst>
              <a:path h="1648309" w="1648309">
                <a:moveTo>
                  <a:pt x="0" y="0"/>
                </a:moveTo>
                <a:lnTo>
                  <a:pt x="1648309" y="0"/>
                </a:lnTo>
                <a:lnTo>
                  <a:pt x="1648309" y="1648309"/>
                </a:lnTo>
                <a:lnTo>
                  <a:pt x="0" y="1648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0"/>
            <a:ext cx="6629338" cy="9726138"/>
            <a:chOff x="0" y="0"/>
            <a:chExt cx="1369895" cy="2009822"/>
          </a:xfrm>
        </p:grpSpPr>
        <p:sp>
          <p:nvSpPr>
            <p:cNvPr name="Freeform 3" id="3"/>
            <p:cNvSpPr/>
            <p:nvPr/>
          </p:nvSpPr>
          <p:spPr>
            <a:xfrm flipH="false" flipV="false" rot="0">
              <a:off x="0" y="0"/>
              <a:ext cx="1369895" cy="2009822"/>
            </a:xfrm>
            <a:custGeom>
              <a:avLst/>
              <a:gdLst/>
              <a:ahLst/>
              <a:cxnLst/>
              <a:rect r="r" b="b" t="t" l="l"/>
              <a:pathLst>
                <a:path h="2009822" w="1369895">
                  <a:moveTo>
                    <a:pt x="0" y="0"/>
                  </a:moveTo>
                  <a:lnTo>
                    <a:pt x="1369895" y="0"/>
                  </a:lnTo>
                  <a:lnTo>
                    <a:pt x="1369895" y="2009822"/>
                  </a:lnTo>
                  <a:lnTo>
                    <a:pt x="0" y="2009822"/>
                  </a:lnTo>
                  <a:close/>
                </a:path>
              </a:pathLst>
            </a:custGeom>
            <a:solidFill>
              <a:srgbClr val="89B9C6"/>
            </a:solidFill>
          </p:spPr>
        </p:sp>
        <p:sp>
          <p:nvSpPr>
            <p:cNvPr name="TextBox 4" id="4"/>
            <p:cNvSpPr txBox="true"/>
            <p:nvPr/>
          </p:nvSpPr>
          <p:spPr>
            <a:xfrm>
              <a:off x="0" y="-57150"/>
              <a:ext cx="1369895" cy="206697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5400000">
            <a:off x="-3421058" y="1196913"/>
            <a:ext cx="11565091" cy="7893174"/>
          </a:xfrm>
          <a:custGeom>
            <a:avLst/>
            <a:gdLst/>
            <a:ahLst/>
            <a:cxnLst/>
            <a:rect r="r" b="b" t="t" l="l"/>
            <a:pathLst>
              <a:path h="7893174" w="11565091">
                <a:moveTo>
                  <a:pt x="0" y="0"/>
                </a:moveTo>
                <a:lnTo>
                  <a:pt x="11565091" y="0"/>
                </a:lnTo>
                <a:lnTo>
                  <a:pt x="11565091" y="7893174"/>
                </a:lnTo>
                <a:lnTo>
                  <a:pt x="0" y="789317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494510" y="3261381"/>
            <a:ext cx="9708361" cy="3668988"/>
          </a:xfrm>
          <a:prstGeom prst="rect">
            <a:avLst/>
          </a:prstGeom>
        </p:spPr>
        <p:txBody>
          <a:bodyPr anchor="t" rtlCol="false" tIns="0" lIns="0" bIns="0" rIns="0">
            <a:spAutoFit/>
          </a:bodyPr>
          <a:lstStyle/>
          <a:p>
            <a:pPr>
              <a:lnSpc>
                <a:spcPts val="4653"/>
              </a:lnSpc>
            </a:pPr>
          </a:p>
          <a:p>
            <a:pPr>
              <a:lnSpc>
                <a:spcPts val="6163"/>
              </a:lnSpc>
            </a:pPr>
            <a:r>
              <a:rPr lang="en-US" sz="4081">
                <a:solidFill>
                  <a:srgbClr val="232E54"/>
                </a:solidFill>
                <a:latin typeface="Glacial Indifference"/>
              </a:rPr>
              <a:t>These two versions of Python aren't compatible with each other. Python 2 scripts won't run in a Python 3 environment and vice versa.</a:t>
            </a:r>
          </a:p>
        </p:txBody>
      </p:sp>
      <p:sp>
        <p:nvSpPr>
          <p:cNvPr name="Freeform 7" id="7"/>
          <p:cNvSpPr/>
          <p:nvPr/>
        </p:nvSpPr>
        <p:spPr>
          <a:xfrm flipH="false" flipV="false" rot="0">
            <a:off x="393596" y="2560688"/>
            <a:ext cx="6819718" cy="5516525"/>
          </a:xfrm>
          <a:custGeom>
            <a:avLst/>
            <a:gdLst/>
            <a:ahLst/>
            <a:cxnLst/>
            <a:rect r="r" b="b" t="t" l="l"/>
            <a:pathLst>
              <a:path h="5516525" w="6819718">
                <a:moveTo>
                  <a:pt x="0" y="0"/>
                </a:moveTo>
                <a:lnTo>
                  <a:pt x="6819718" y="0"/>
                </a:lnTo>
                <a:lnTo>
                  <a:pt x="6819718" y="5516525"/>
                </a:lnTo>
                <a:lnTo>
                  <a:pt x="0" y="5516525"/>
                </a:lnTo>
                <a:lnTo>
                  <a:pt x="0" y="0"/>
                </a:lnTo>
                <a:close/>
              </a:path>
            </a:pathLst>
          </a:custGeom>
          <a:blipFill>
            <a:blip r:embed="rId4"/>
            <a:stretch>
              <a:fillRect l="0" t="0" r="0" b="0"/>
            </a:stretch>
          </a:blipFill>
        </p:spPr>
      </p:sp>
      <p:sp>
        <p:nvSpPr>
          <p:cNvPr name="TextBox 8" id="8"/>
          <p:cNvSpPr txBox="true"/>
          <p:nvPr/>
        </p:nvSpPr>
        <p:spPr>
          <a:xfrm rot="0">
            <a:off x="7800408" y="2161057"/>
            <a:ext cx="9096565" cy="713538"/>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Python 2 vs. Python 3</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24070"/>
        </a:solidFill>
      </p:bgPr>
    </p:bg>
    <p:spTree>
      <p:nvGrpSpPr>
        <p:cNvPr id="1" name=""/>
        <p:cNvGrpSpPr/>
        <p:nvPr/>
      </p:nvGrpSpPr>
      <p:grpSpPr>
        <a:xfrm>
          <a:off x="0" y="0"/>
          <a:ext cx="0" cy="0"/>
          <a:chOff x="0" y="0"/>
          <a:chExt cx="0" cy="0"/>
        </a:xfrm>
      </p:grpSpPr>
      <p:grpSp>
        <p:nvGrpSpPr>
          <p:cNvPr name="Group 2" id="2"/>
          <p:cNvGrpSpPr/>
          <p:nvPr/>
        </p:nvGrpSpPr>
        <p:grpSpPr>
          <a:xfrm rot="0">
            <a:off x="0" y="0"/>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232E54"/>
            </a:solidFill>
          </p:spPr>
        </p:sp>
        <p:sp>
          <p:nvSpPr>
            <p:cNvPr name="TextBox 4" id="4"/>
            <p:cNvSpPr txBox="true"/>
            <p:nvPr/>
          </p:nvSpPr>
          <p:spPr>
            <a:xfrm>
              <a:off x="0" y="-47625"/>
              <a:ext cx="1092614" cy="2057447"/>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2467445" y="4859062"/>
            <a:ext cx="4440912" cy="2751764"/>
            <a:chOff x="0" y="0"/>
            <a:chExt cx="867643" cy="537626"/>
          </a:xfrm>
        </p:grpSpPr>
        <p:sp>
          <p:nvSpPr>
            <p:cNvPr name="Freeform 6" id="6"/>
            <p:cNvSpPr/>
            <p:nvPr/>
          </p:nvSpPr>
          <p:spPr>
            <a:xfrm flipH="false" flipV="false" rot="0">
              <a:off x="0" y="0"/>
              <a:ext cx="867643" cy="537626"/>
            </a:xfrm>
            <a:custGeom>
              <a:avLst/>
              <a:gdLst/>
              <a:ahLst/>
              <a:cxnLst/>
              <a:rect r="r" b="b" t="t" l="l"/>
              <a:pathLst>
                <a:path h="537626" w="867643">
                  <a:moveTo>
                    <a:pt x="0" y="0"/>
                  </a:moveTo>
                  <a:lnTo>
                    <a:pt x="867643" y="0"/>
                  </a:lnTo>
                  <a:lnTo>
                    <a:pt x="867643" y="537626"/>
                  </a:lnTo>
                  <a:lnTo>
                    <a:pt x="0" y="537626"/>
                  </a:lnTo>
                  <a:close/>
                </a:path>
              </a:pathLst>
            </a:custGeom>
            <a:solidFill>
              <a:srgbClr val="70C266"/>
            </a:solidFill>
          </p:spPr>
        </p:sp>
        <p:sp>
          <p:nvSpPr>
            <p:cNvPr name="TextBox 7" id="7"/>
            <p:cNvSpPr txBox="true"/>
            <p:nvPr/>
          </p:nvSpPr>
          <p:spPr>
            <a:xfrm>
              <a:off x="0" y="-47625"/>
              <a:ext cx="867643" cy="585251"/>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7889762" y="2677358"/>
            <a:ext cx="1077383" cy="1213952"/>
          </a:xfrm>
          <a:custGeom>
            <a:avLst/>
            <a:gdLst/>
            <a:ahLst/>
            <a:cxnLst/>
            <a:rect r="r" b="b" t="t" l="l"/>
            <a:pathLst>
              <a:path h="1213952" w="1077383">
                <a:moveTo>
                  <a:pt x="0" y="0"/>
                </a:moveTo>
                <a:lnTo>
                  <a:pt x="1077382" y="0"/>
                </a:lnTo>
                <a:lnTo>
                  <a:pt x="1077382" y="1213952"/>
                </a:lnTo>
                <a:lnTo>
                  <a:pt x="0" y="12139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889762" y="5383428"/>
            <a:ext cx="1208309" cy="1202267"/>
          </a:xfrm>
          <a:custGeom>
            <a:avLst/>
            <a:gdLst/>
            <a:ahLst/>
            <a:cxnLst/>
            <a:rect r="r" b="b" t="t" l="l"/>
            <a:pathLst>
              <a:path h="1202267" w="1208309">
                <a:moveTo>
                  <a:pt x="0" y="0"/>
                </a:moveTo>
                <a:lnTo>
                  <a:pt x="1208309" y="0"/>
                </a:lnTo>
                <a:lnTo>
                  <a:pt x="1208309" y="1202268"/>
                </a:lnTo>
                <a:lnTo>
                  <a:pt x="0" y="1202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944495" y="8077841"/>
            <a:ext cx="967917" cy="1187628"/>
          </a:xfrm>
          <a:custGeom>
            <a:avLst/>
            <a:gdLst/>
            <a:ahLst/>
            <a:cxnLst/>
            <a:rect r="r" b="b" t="t" l="l"/>
            <a:pathLst>
              <a:path h="1187628" w="967917">
                <a:moveTo>
                  <a:pt x="0" y="0"/>
                </a:moveTo>
                <a:lnTo>
                  <a:pt x="967917" y="0"/>
                </a:lnTo>
                <a:lnTo>
                  <a:pt x="967917" y="1187628"/>
                </a:lnTo>
                <a:lnTo>
                  <a:pt x="0" y="11876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671608" y="5025302"/>
            <a:ext cx="1577929" cy="1577929"/>
          </a:xfrm>
          <a:custGeom>
            <a:avLst/>
            <a:gdLst/>
            <a:ahLst/>
            <a:cxnLst/>
            <a:rect r="r" b="b" t="t" l="l"/>
            <a:pathLst>
              <a:path h="1577929" w="1577929">
                <a:moveTo>
                  <a:pt x="0" y="0"/>
                </a:moveTo>
                <a:lnTo>
                  <a:pt x="1577929" y="0"/>
                </a:lnTo>
                <a:lnTo>
                  <a:pt x="1577929" y="1577928"/>
                </a:lnTo>
                <a:lnTo>
                  <a:pt x="0" y="15779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3" id="13"/>
          <p:cNvGrpSpPr>
            <a:grpSpLocks noChangeAspect="true"/>
          </p:cNvGrpSpPr>
          <p:nvPr/>
        </p:nvGrpSpPr>
        <p:grpSpPr>
          <a:xfrm rot="0">
            <a:off x="1666049" y="5001226"/>
            <a:ext cx="1608286" cy="1602004"/>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7C934"/>
            </a:solidFill>
          </p:spPr>
        </p:sp>
      </p:grpSp>
      <p:sp>
        <p:nvSpPr>
          <p:cNvPr name="TextBox 16" id="16"/>
          <p:cNvSpPr txBox="true"/>
          <p:nvPr/>
        </p:nvSpPr>
        <p:spPr>
          <a:xfrm rot="0">
            <a:off x="3467089" y="5596382"/>
            <a:ext cx="3333358" cy="1127937"/>
          </a:xfrm>
          <a:prstGeom prst="rect">
            <a:avLst/>
          </a:prstGeom>
        </p:spPr>
        <p:txBody>
          <a:bodyPr anchor="t" rtlCol="false" tIns="0" lIns="0" bIns="0" rIns="0">
            <a:spAutoFit/>
          </a:bodyPr>
          <a:lstStyle/>
          <a:p>
            <a:pPr>
              <a:lnSpc>
                <a:spcPts val="4505"/>
              </a:lnSpc>
            </a:pPr>
            <a:r>
              <a:rPr lang="en-US" sz="3218">
                <a:solidFill>
                  <a:srgbClr val="232E54"/>
                </a:solidFill>
                <a:latin typeface="Cerebri Bold"/>
              </a:rPr>
              <a:t>Python's Standard Library</a:t>
            </a:r>
          </a:p>
        </p:txBody>
      </p:sp>
      <p:sp>
        <p:nvSpPr>
          <p:cNvPr name="TextBox 17" id="17"/>
          <p:cNvSpPr txBox="true"/>
          <p:nvPr/>
        </p:nvSpPr>
        <p:spPr>
          <a:xfrm rot="0">
            <a:off x="10672498" y="1632618"/>
            <a:ext cx="6816552" cy="713538"/>
          </a:xfrm>
          <a:prstGeom prst="rect">
            <a:avLst/>
          </a:prstGeom>
        </p:spPr>
        <p:txBody>
          <a:bodyPr anchor="t" rtlCol="false" tIns="0" lIns="0" bIns="0" rIns="0">
            <a:spAutoFit/>
          </a:bodyPr>
          <a:lstStyle/>
          <a:p>
            <a:pPr>
              <a:lnSpc>
                <a:spcPts val="5821"/>
              </a:lnSpc>
            </a:pPr>
            <a:r>
              <a:rPr lang="en-US" sz="4157">
                <a:solidFill>
                  <a:srgbClr val="FFFFFF"/>
                </a:solidFill>
                <a:latin typeface="Cerebri Bold"/>
              </a:rPr>
              <a:t>Libraries and Frameworks</a:t>
            </a:r>
          </a:p>
        </p:txBody>
      </p:sp>
      <p:sp>
        <p:nvSpPr>
          <p:cNvPr name="TextBox 18" id="18"/>
          <p:cNvSpPr txBox="true"/>
          <p:nvPr/>
        </p:nvSpPr>
        <p:spPr>
          <a:xfrm rot="0">
            <a:off x="9571672" y="2612843"/>
            <a:ext cx="7687628" cy="1708377"/>
          </a:xfrm>
          <a:prstGeom prst="rect">
            <a:avLst/>
          </a:prstGeom>
        </p:spPr>
        <p:txBody>
          <a:bodyPr anchor="t" rtlCol="false" tIns="0" lIns="0" bIns="0" rIns="0">
            <a:spAutoFit/>
          </a:bodyPr>
          <a:lstStyle/>
          <a:p>
            <a:pPr>
              <a:lnSpc>
                <a:spcPts val="3411"/>
              </a:lnSpc>
            </a:pPr>
            <a:r>
              <a:rPr lang="en-US" sz="2259">
                <a:solidFill>
                  <a:srgbClr val="FFFFFF"/>
                </a:solidFill>
                <a:latin typeface="Glacial Indifference"/>
              </a:rPr>
              <a:t>Rich and Versatile: Python's Standard Library includes a wide range of modules and functions, supporting tasks from file I/O, system calls, sockets, to data serialization, without the need for external libraries.</a:t>
            </a:r>
          </a:p>
        </p:txBody>
      </p:sp>
      <p:sp>
        <p:nvSpPr>
          <p:cNvPr name="TextBox 19" id="19"/>
          <p:cNvSpPr txBox="true"/>
          <p:nvPr/>
        </p:nvSpPr>
        <p:spPr>
          <a:xfrm rot="0">
            <a:off x="9571672" y="5307228"/>
            <a:ext cx="7687628" cy="1708377"/>
          </a:xfrm>
          <a:prstGeom prst="rect">
            <a:avLst/>
          </a:prstGeom>
        </p:spPr>
        <p:txBody>
          <a:bodyPr anchor="t" rtlCol="false" tIns="0" lIns="0" bIns="0" rIns="0">
            <a:spAutoFit/>
          </a:bodyPr>
          <a:lstStyle/>
          <a:p>
            <a:pPr>
              <a:lnSpc>
                <a:spcPts val="3411"/>
              </a:lnSpc>
            </a:pPr>
            <a:r>
              <a:rPr lang="en-US" sz="2259">
                <a:solidFill>
                  <a:srgbClr val="FFFFFF"/>
                </a:solidFill>
                <a:latin typeface="Glacial Indifference"/>
              </a:rPr>
              <a:t>Batteries Included Philosophy: Python follows the "batteries included" philosophy, meaning its standard library comes with a rich set of modules and tools ready to handle various programming tasks, from text pattern matching to networking.</a:t>
            </a:r>
          </a:p>
        </p:txBody>
      </p:sp>
      <p:sp>
        <p:nvSpPr>
          <p:cNvPr name="TextBox 20" id="20"/>
          <p:cNvSpPr txBox="true"/>
          <p:nvPr/>
        </p:nvSpPr>
        <p:spPr>
          <a:xfrm rot="0">
            <a:off x="9414818" y="8001641"/>
            <a:ext cx="7687628" cy="1708377"/>
          </a:xfrm>
          <a:prstGeom prst="rect">
            <a:avLst/>
          </a:prstGeom>
        </p:spPr>
        <p:txBody>
          <a:bodyPr anchor="t" rtlCol="false" tIns="0" lIns="0" bIns="0" rIns="0">
            <a:spAutoFit/>
          </a:bodyPr>
          <a:lstStyle/>
          <a:p>
            <a:pPr>
              <a:lnSpc>
                <a:spcPts val="3411"/>
              </a:lnSpc>
            </a:pPr>
            <a:r>
              <a:rPr lang="en-US" sz="2259">
                <a:solidFill>
                  <a:srgbClr val="FFFFFF"/>
                </a:solidFill>
                <a:latin typeface="Glacial Indifference"/>
              </a:rPr>
              <a:t>Extensibility and Compatibility: The Standard Library is designed for easy extension and customization. Developers can leverage its well-documented APIs to build or enhance their applications with consistent and high-quality code.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sp>
        <p:nvSpPr>
          <p:cNvPr name="Freeform 2" id="2"/>
          <p:cNvSpPr/>
          <p:nvPr/>
        </p:nvSpPr>
        <p:spPr>
          <a:xfrm flipH="false" flipV="false" rot="0">
            <a:off x="-169872" y="6441493"/>
            <a:ext cx="8592227" cy="5864195"/>
          </a:xfrm>
          <a:custGeom>
            <a:avLst/>
            <a:gdLst/>
            <a:ahLst/>
            <a:cxnLst/>
            <a:rect r="r" b="b" t="t" l="l"/>
            <a:pathLst>
              <a:path h="5864195" w="8592227">
                <a:moveTo>
                  <a:pt x="0" y="0"/>
                </a:moveTo>
                <a:lnTo>
                  <a:pt x="8592227" y="0"/>
                </a:lnTo>
                <a:lnTo>
                  <a:pt x="8592227" y="5864195"/>
                </a:lnTo>
                <a:lnTo>
                  <a:pt x="0" y="5864195"/>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34470" y="2400109"/>
            <a:ext cx="7960395" cy="6489689"/>
          </a:xfrm>
          <a:custGeom>
            <a:avLst/>
            <a:gdLst/>
            <a:ahLst/>
            <a:cxnLst/>
            <a:rect r="r" b="b" t="t" l="l"/>
            <a:pathLst>
              <a:path h="6489689" w="7960395">
                <a:moveTo>
                  <a:pt x="0" y="0"/>
                </a:moveTo>
                <a:lnTo>
                  <a:pt x="7960395" y="0"/>
                </a:lnTo>
                <a:lnTo>
                  <a:pt x="7960395" y="6489689"/>
                </a:lnTo>
                <a:lnTo>
                  <a:pt x="0" y="6489689"/>
                </a:lnTo>
                <a:lnTo>
                  <a:pt x="0" y="0"/>
                </a:lnTo>
                <a:close/>
              </a:path>
            </a:pathLst>
          </a:custGeom>
          <a:blipFill>
            <a:blip r:embed="rId4"/>
            <a:stretch>
              <a:fillRect l="0" t="0" r="0" b="-5436"/>
            </a:stretch>
          </a:blipFill>
        </p:spPr>
      </p:sp>
      <p:sp>
        <p:nvSpPr>
          <p:cNvPr name="TextBox 4" id="4"/>
          <p:cNvSpPr txBox="true"/>
          <p:nvPr/>
        </p:nvSpPr>
        <p:spPr>
          <a:xfrm rot="0">
            <a:off x="663918" y="3589433"/>
            <a:ext cx="9096565" cy="1860518"/>
          </a:xfrm>
          <a:prstGeom prst="rect">
            <a:avLst/>
          </a:prstGeom>
        </p:spPr>
        <p:txBody>
          <a:bodyPr anchor="t" rtlCol="false" tIns="0" lIns="0" bIns="0" rIns="0">
            <a:spAutoFit/>
          </a:bodyPr>
          <a:lstStyle/>
          <a:p>
            <a:pPr>
              <a:lnSpc>
                <a:spcPts val="3729"/>
              </a:lnSpc>
            </a:pPr>
            <a:r>
              <a:rPr lang="en-US" sz="2469">
                <a:solidFill>
                  <a:srgbClr val="232E54"/>
                </a:solidFill>
                <a:latin typeface="Glacial Indifference"/>
              </a:rPr>
              <a:t> A reusable chunk of code that you can include in your programs to provide additional functionality without having to write it from scratch. Libraries in Python contain built-in modules and functions, which help in automating tasks, processing data, and more.</a:t>
            </a:r>
          </a:p>
        </p:txBody>
      </p:sp>
      <p:sp>
        <p:nvSpPr>
          <p:cNvPr name="TextBox 5" id="5"/>
          <p:cNvSpPr txBox="true"/>
          <p:nvPr/>
        </p:nvSpPr>
        <p:spPr>
          <a:xfrm rot="0">
            <a:off x="1040533" y="6184411"/>
            <a:ext cx="8343335" cy="2227763"/>
          </a:xfrm>
          <a:prstGeom prst="rect">
            <a:avLst/>
          </a:prstGeom>
        </p:spPr>
        <p:txBody>
          <a:bodyPr anchor="t" rtlCol="false" tIns="0" lIns="0" bIns="0" rIns="0">
            <a:spAutoFit/>
          </a:bodyPr>
          <a:lstStyle/>
          <a:p>
            <a:pPr>
              <a:lnSpc>
                <a:spcPts val="4425"/>
              </a:lnSpc>
            </a:pPr>
            <a:r>
              <a:rPr lang="en-US" sz="2930">
                <a:solidFill>
                  <a:srgbClr val="232E54"/>
                </a:solidFill>
                <a:latin typeface="Glacial Indifference"/>
              </a:rPr>
              <a:t>Python's extensive standard library, often referred to as its "batteries included" feature, along with these external libraries, makes it one of the most versatile and widely-used programming languages today.</a:t>
            </a:r>
          </a:p>
        </p:txBody>
      </p:sp>
      <p:sp>
        <p:nvSpPr>
          <p:cNvPr name="TextBox 6" id="6"/>
          <p:cNvSpPr txBox="true"/>
          <p:nvPr/>
        </p:nvSpPr>
        <p:spPr>
          <a:xfrm rot="0">
            <a:off x="1028700" y="942975"/>
            <a:ext cx="9096565" cy="713505"/>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Understanding Python Libraries</a:t>
            </a:r>
          </a:p>
        </p:txBody>
      </p:sp>
      <p:sp>
        <p:nvSpPr>
          <p:cNvPr name="TextBox 7" id="7"/>
          <p:cNvSpPr txBox="true"/>
          <p:nvPr/>
        </p:nvSpPr>
        <p:spPr>
          <a:xfrm rot="0">
            <a:off x="1040533" y="2786615"/>
            <a:ext cx="4420196" cy="606166"/>
          </a:xfrm>
          <a:prstGeom prst="rect">
            <a:avLst/>
          </a:prstGeom>
        </p:spPr>
        <p:txBody>
          <a:bodyPr anchor="t" rtlCol="false" tIns="0" lIns="0" bIns="0" rIns="0">
            <a:spAutoFit/>
          </a:bodyPr>
          <a:lstStyle/>
          <a:p>
            <a:pPr>
              <a:lnSpc>
                <a:spcPts val="1428"/>
              </a:lnSpc>
            </a:pPr>
            <a:r>
              <a:rPr lang="en-US" sz="2856">
                <a:solidFill>
                  <a:srgbClr val="18212F"/>
                </a:solidFill>
                <a:latin typeface="Cerebri Bold"/>
              </a:rPr>
              <a:t>What is a Python Library?</a:t>
            </a:r>
          </a:p>
          <a:p>
            <a:pPr>
              <a:lnSpc>
                <a:spcPts val="1428"/>
              </a:lnSpc>
            </a:pPr>
          </a:p>
          <a:p>
            <a:pPr>
              <a:lnSpc>
                <a:spcPts val="1428"/>
              </a:lnSpc>
            </a:pPr>
          </a:p>
        </p:txBody>
      </p:sp>
      <p:sp>
        <p:nvSpPr>
          <p:cNvPr name="TextBox 8" id="8"/>
          <p:cNvSpPr txBox="true"/>
          <p:nvPr/>
        </p:nvSpPr>
        <p:spPr>
          <a:xfrm rot="0">
            <a:off x="13296452" y="2750100"/>
            <a:ext cx="1236431" cy="244348"/>
          </a:xfrm>
          <a:prstGeom prst="rect">
            <a:avLst/>
          </a:prstGeom>
        </p:spPr>
        <p:txBody>
          <a:bodyPr anchor="t" rtlCol="false" tIns="0" lIns="0" bIns="0" rIns="0">
            <a:spAutoFit/>
          </a:bodyPr>
          <a:lstStyle/>
          <a:p>
            <a:pPr>
              <a:lnSpc>
                <a:spcPts val="1428"/>
              </a:lnSpc>
            </a:pPr>
            <a:r>
              <a:rPr lang="en-US" sz="2856">
                <a:solidFill>
                  <a:srgbClr val="18212F"/>
                </a:solidFill>
                <a:latin typeface="Cerebri Bold"/>
              </a:rPr>
              <a:t>TOP 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4592924" y="3554601"/>
            <a:ext cx="4440912" cy="3862986"/>
            <a:chOff x="0" y="0"/>
            <a:chExt cx="867643" cy="754731"/>
          </a:xfrm>
        </p:grpSpPr>
        <p:sp>
          <p:nvSpPr>
            <p:cNvPr name="Freeform 3" id="3"/>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E97145"/>
            </a:solidFill>
          </p:spPr>
        </p:sp>
        <p:sp>
          <p:nvSpPr>
            <p:cNvPr name="TextBox 4" id="4"/>
            <p:cNvSpPr txBox="true"/>
            <p:nvPr/>
          </p:nvSpPr>
          <p:spPr>
            <a:xfrm>
              <a:off x="0" y="-47625"/>
              <a:ext cx="867643" cy="802356"/>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13381988" y="3554601"/>
            <a:ext cx="4440912" cy="3862986"/>
            <a:chOff x="0" y="0"/>
            <a:chExt cx="867643" cy="754731"/>
          </a:xfrm>
        </p:grpSpPr>
        <p:sp>
          <p:nvSpPr>
            <p:cNvPr name="Freeform 6" id="6"/>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927FA2"/>
            </a:solidFill>
          </p:spPr>
        </p:sp>
        <p:sp>
          <p:nvSpPr>
            <p:cNvPr name="TextBox 7" id="7"/>
            <p:cNvSpPr txBox="true"/>
            <p:nvPr/>
          </p:nvSpPr>
          <p:spPr>
            <a:xfrm>
              <a:off x="0" y="-47625"/>
              <a:ext cx="867643" cy="802356"/>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14621242" y="3974411"/>
            <a:ext cx="3201658" cy="860226"/>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Started with Python</a:t>
            </a:r>
          </a:p>
          <a:p>
            <a:pPr>
              <a:lnSpc>
                <a:spcPts val="3500"/>
              </a:lnSpc>
            </a:pPr>
          </a:p>
        </p:txBody>
      </p:sp>
      <p:sp>
        <p:nvSpPr>
          <p:cNvPr name="TextBox 9" id="9"/>
          <p:cNvSpPr txBox="true"/>
          <p:nvPr/>
        </p:nvSpPr>
        <p:spPr>
          <a:xfrm rot="0">
            <a:off x="4675163" y="3589620"/>
            <a:ext cx="1157015" cy="1485109"/>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2.</a:t>
            </a:r>
          </a:p>
        </p:txBody>
      </p:sp>
      <p:sp>
        <p:nvSpPr>
          <p:cNvPr name="TextBox 10" id="10"/>
          <p:cNvSpPr txBox="true"/>
          <p:nvPr/>
        </p:nvSpPr>
        <p:spPr>
          <a:xfrm rot="0">
            <a:off x="13464227" y="3589620"/>
            <a:ext cx="1157015" cy="1485010"/>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4.</a:t>
            </a:r>
          </a:p>
        </p:txBody>
      </p:sp>
      <p:sp>
        <p:nvSpPr>
          <p:cNvPr name="AutoShape 11" id="11"/>
          <p:cNvSpPr/>
          <p:nvPr/>
        </p:nvSpPr>
        <p:spPr>
          <a:xfrm rot="0">
            <a:off x="762596" y="5027104"/>
            <a:ext cx="4870755" cy="0"/>
          </a:xfrm>
          <a:prstGeom prst="line">
            <a:avLst/>
          </a:prstGeom>
          <a:ln cap="flat" w="47625">
            <a:solidFill>
              <a:srgbClr val="B24E2A"/>
            </a:solidFill>
            <a:prstDash val="solid"/>
            <a:headEnd type="none" len="sm" w="sm"/>
            <a:tailEnd type="none" len="sm" w="sm"/>
          </a:ln>
        </p:spPr>
      </p:sp>
      <p:sp>
        <p:nvSpPr>
          <p:cNvPr name="AutoShape 12" id="12"/>
          <p:cNvSpPr/>
          <p:nvPr/>
        </p:nvSpPr>
        <p:spPr>
          <a:xfrm rot="0">
            <a:off x="9750487" y="5027104"/>
            <a:ext cx="4870755" cy="0"/>
          </a:xfrm>
          <a:prstGeom prst="line">
            <a:avLst/>
          </a:prstGeom>
          <a:ln cap="flat" w="47625">
            <a:solidFill>
              <a:srgbClr val="5A426D"/>
            </a:solidFill>
            <a:prstDash val="solid"/>
            <a:headEnd type="none" len="sm" w="sm"/>
            <a:tailEnd type="none" len="sm" w="sm"/>
          </a:ln>
        </p:spPr>
      </p:sp>
      <p:sp>
        <p:nvSpPr>
          <p:cNvPr name="TextBox 13" id="13"/>
          <p:cNvSpPr txBox="true"/>
          <p:nvPr/>
        </p:nvSpPr>
        <p:spPr>
          <a:xfrm rot="0">
            <a:off x="1622115" y="2323194"/>
            <a:ext cx="2368782" cy="860226"/>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 History </a:t>
            </a:r>
          </a:p>
          <a:p>
            <a:pPr>
              <a:lnSpc>
                <a:spcPts val="3500"/>
              </a:lnSpc>
            </a:pPr>
          </a:p>
        </p:txBody>
      </p:sp>
      <p:sp>
        <p:nvSpPr>
          <p:cNvPr name="TextBox 14" id="14"/>
          <p:cNvSpPr txBox="true"/>
          <p:nvPr/>
        </p:nvSpPr>
        <p:spPr>
          <a:xfrm rot="0">
            <a:off x="10409926" y="2323194"/>
            <a:ext cx="3414147" cy="1298277"/>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Python's Standard Library</a:t>
            </a:r>
          </a:p>
          <a:p>
            <a:pPr>
              <a:lnSpc>
                <a:spcPts val="3500"/>
              </a:lnSpc>
            </a:pPr>
          </a:p>
        </p:txBody>
      </p:sp>
      <p:sp>
        <p:nvSpPr>
          <p:cNvPr name="TextBox 15" id="15"/>
          <p:cNvSpPr txBox="true"/>
          <p:nvPr/>
        </p:nvSpPr>
        <p:spPr>
          <a:xfrm rot="0">
            <a:off x="5832178" y="3974411"/>
            <a:ext cx="2368782" cy="860226"/>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Basics</a:t>
            </a:r>
          </a:p>
          <a:p>
            <a:pPr>
              <a:lnSpc>
                <a:spcPts val="3500"/>
              </a:lnSpc>
            </a:pPr>
          </a:p>
        </p:txBody>
      </p:sp>
      <p:sp>
        <p:nvSpPr>
          <p:cNvPr name="TextBox 16" id="16"/>
          <p:cNvSpPr txBox="true"/>
          <p:nvPr/>
        </p:nvSpPr>
        <p:spPr>
          <a:xfrm rot="0">
            <a:off x="465100" y="1938403"/>
            <a:ext cx="1157015" cy="1485109"/>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1.</a:t>
            </a:r>
          </a:p>
        </p:txBody>
      </p:sp>
      <p:sp>
        <p:nvSpPr>
          <p:cNvPr name="TextBox 17" id="17"/>
          <p:cNvSpPr txBox="true"/>
          <p:nvPr/>
        </p:nvSpPr>
        <p:spPr>
          <a:xfrm rot="0">
            <a:off x="9252911" y="1938403"/>
            <a:ext cx="1157015" cy="1485109"/>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3.</a:t>
            </a:r>
          </a:p>
        </p:txBody>
      </p:sp>
      <p:sp>
        <p:nvSpPr>
          <p:cNvPr name="TextBox 18" id="18"/>
          <p:cNvSpPr txBox="true"/>
          <p:nvPr/>
        </p:nvSpPr>
        <p:spPr>
          <a:xfrm rot="0">
            <a:off x="465100" y="3323392"/>
            <a:ext cx="3769632" cy="1533493"/>
          </a:xfrm>
          <a:prstGeom prst="rect">
            <a:avLst/>
          </a:prstGeom>
        </p:spPr>
        <p:txBody>
          <a:bodyPr anchor="t" rtlCol="false" tIns="0" lIns="0" bIns="0" rIns="0">
            <a:spAutoFit/>
          </a:bodyPr>
          <a:lstStyle/>
          <a:p>
            <a:pPr marL="381032" indent="-190516" lvl="1">
              <a:lnSpc>
                <a:spcPts val="2470"/>
              </a:lnSpc>
              <a:buFont typeface="Arial"/>
              <a:buChar char="•"/>
            </a:pPr>
            <a:r>
              <a:rPr lang="en-US" sz="1764">
                <a:solidFill>
                  <a:srgbClr val="232E54"/>
                </a:solidFill>
                <a:latin typeface="Glacial Indifference"/>
              </a:rPr>
              <a:t>Key milestones from its inception in 1991 to its current version.</a:t>
            </a:r>
          </a:p>
          <a:p>
            <a:pPr marL="381032" indent="-190516" lvl="1">
              <a:lnSpc>
                <a:spcPts val="2470"/>
              </a:lnSpc>
              <a:buFont typeface="Arial"/>
              <a:buChar char="•"/>
            </a:pPr>
            <a:r>
              <a:rPr lang="en-US" sz="1764">
                <a:solidFill>
                  <a:srgbClr val="232E54"/>
                </a:solidFill>
                <a:latin typeface="Glacial Indifference"/>
              </a:rPr>
              <a:t>Highlight its growth in popularity over the years.</a:t>
            </a:r>
          </a:p>
          <a:p>
            <a:pPr>
              <a:lnSpc>
                <a:spcPts val="2470"/>
              </a:lnSpc>
            </a:pPr>
          </a:p>
        </p:txBody>
      </p:sp>
      <p:sp>
        <p:nvSpPr>
          <p:cNvPr name="TextBox 19" id="19"/>
          <p:cNvSpPr txBox="true"/>
          <p:nvPr/>
        </p:nvSpPr>
        <p:spPr>
          <a:xfrm rot="0">
            <a:off x="10279255" y="3385413"/>
            <a:ext cx="2838712" cy="1249149"/>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Highlight some of the most useful modules (e.g., math, datetime, os, random).</a:t>
            </a:r>
          </a:p>
        </p:txBody>
      </p:sp>
      <p:sp>
        <p:nvSpPr>
          <p:cNvPr name="TextBox 20" id="20"/>
          <p:cNvSpPr txBox="true"/>
          <p:nvPr/>
        </p:nvSpPr>
        <p:spPr>
          <a:xfrm rot="0">
            <a:off x="4982819" y="5167718"/>
            <a:ext cx="3758843" cy="1837540"/>
          </a:xfrm>
          <a:prstGeom prst="rect">
            <a:avLst/>
          </a:prstGeom>
        </p:spPr>
        <p:txBody>
          <a:bodyPr anchor="t" rtlCol="false" tIns="0" lIns="0" bIns="0" rIns="0">
            <a:spAutoFit/>
          </a:bodyPr>
          <a:lstStyle/>
          <a:p>
            <a:pPr marL="380188" indent="-190094" lvl="1">
              <a:lnSpc>
                <a:spcPts val="2465"/>
              </a:lnSpc>
              <a:buFont typeface="Arial"/>
              <a:buChar char="•"/>
            </a:pPr>
            <a:r>
              <a:rPr lang="en-US" sz="1760">
                <a:solidFill>
                  <a:srgbClr val="232E54"/>
                </a:solidFill>
                <a:latin typeface="Glacial Indifference"/>
              </a:rPr>
              <a:t>Syntax: Show examples of Python's clean and simple syntax.</a:t>
            </a:r>
          </a:p>
          <a:p>
            <a:pPr marL="380188" indent="-190094" lvl="1">
              <a:lnSpc>
                <a:spcPts val="2465"/>
              </a:lnSpc>
              <a:buFont typeface="Arial"/>
              <a:buChar char="•"/>
            </a:pPr>
            <a:r>
              <a:rPr lang="en-US" sz="1760">
                <a:solidFill>
                  <a:srgbClr val="232E54"/>
                </a:solidFill>
                <a:latin typeface="Glacial Indifference"/>
              </a:rPr>
              <a:t>Variables and Data Types: Introduce basic data types (int, float, string, list, dictionary).</a:t>
            </a:r>
          </a:p>
          <a:p>
            <a:pPr>
              <a:lnSpc>
                <a:spcPts val="2465"/>
              </a:lnSpc>
            </a:pPr>
          </a:p>
        </p:txBody>
      </p:sp>
      <p:sp>
        <p:nvSpPr>
          <p:cNvPr name="TextBox 21" id="21"/>
          <p:cNvSpPr txBox="true"/>
          <p:nvPr/>
        </p:nvSpPr>
        <p:spPr>
          <a:xfrm rot="0">
            <a:off x="13708736" y="5377463"/>
            <a:ext cx="4012559" cy="1877534"/>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Tips on setting up the environment (installing Python, choosing an IDE).</a:t>
            </a:r>
          </a:p>
          <a:p>
            <a:pPr marL="388638" indent="-194319" lvl="1">
              <a:lnSpc>
                <a:spcPts val="2520"/>
              </a:lnSpc>
              <a:buFont typeface="Arial"/>
              <a:buChar char="•"/>
            </a:pPr>
            <a:r>
              <a:rPr lang="en-US" sz="1800">
                <a:solidFill>
                  <a:srgbClr val="232E54"/>
                </a:solidFill>
                <a:latin typeface="Glacial Indifference"/>
              </a:rPr>
              <a:t>Encourage experimenting with small projects and contributing to open-source projects.</a:t>
            </a:r>
          </a:p>
          <a:p>
            <a:pPr>
              <a:lnSpc>
                <a:spcPts val="2520"/>
              </a:lnSpc>
            </a:pPr>
          </a:p>
        </p:txBody>
      </p:sp>
      <p:sp>
        <p:nvSpPr>
          <p:cNvPr name="TextBox 22" id="22"/>
          <p:cNvSpPr txBox="true"/>
          <p:nvPr/>
        </p:nvSpPr>
        <p:spPr>
          <a:xfrm rot="0">
            <a:off x="392525" y="7874787"/>
            <a:ext cx="9722291" cy="1317469"/>
          </a:xfrm>
          <a:prstGeom prst="rect">
            <a:avLst/>
          </a:prstGeom>
        </p:spPr>
        <p:txBody>
          <a:bodyPr anchor="t" rtlCol="false" tIns="0" lIns="0" bIns="0" rIns="0">
            <a:spAutoFit/>
          </a:bodyPr>
          <a:lstStyle/>
          <a:p>
            <a:pPr>
              <a:lnSpc>
                <a:spcPts val="10858"/>
              </a:lnSpc>
            </a:pPr>
            <a:r>
              <a:rPr lang="en-US" sz="7756">
                <a:solidFill>
                  <a:srgbClr val="324070"/>
                </a:solidFill>
                <a:latin typeface="Cerebri Bold"/>
              </a:rPr>
              <a:t>Table of contents</a:t>
            </a:r>
          </a:p>
        </p:txBody>
      </p:sp>
      <p:sp>
        <p:nvSpPr>
          <p:cNvPr name="Freeform 23" id="23"/>
          <p:cNvSpPr/>
          <p:nvPr/>
        </p:nvSpPr>
        <p:spPr>
          <a:xfrm flipH="false" flipV="false" rot="0">
            <a:off x="7502403" y="5265229"/>
            <a:ext cx="6206333" cy="7650333"/>
          </a:xfrm>
          <a:custGeom>
            <a:avLst/>
            <a:gdLst/>
            <a:ahLst/>
            <a:cxnLst/>
            <a:rect r="r" b="b" t="t" l="l"/>
            <a:pathLst>
              <a:path h="7650333" w="6206333">
                <a:moveTo>
                  <a:pt x="0" y="0"/>
                </a:moveTo>
                <a:lnTo>
                  <a:pt x="6206333" y="0"/>
                </a:lnTo>
                <a:lnTo>
                  <a:pt x="6206333" y="7650334"/>
                </a:lnTo>
                <a:lnTo>
                  <a:pt x="0" y="7650334"/>
                </a:lnTo>
                <a:lnTo>
                  <a:pt x="0" y="0"/>
                </a:lnTo>
                <a:close/>
              </a:path>
            </a:pathLst>
          </a:custGeom>
          <a:blipFill>
            <a:blip r:embed="rId2">
              <a:alphaModFix amt="51000"/>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sp>
        <p:nvSpPr>
          <p:cNvPr name="Freeform 2" id="2"/>
          <p:cNvSpPr/>
          <p:nvPr/>
        </p:nvSpPr>
        <p:spPr>
          <a:xfrm flipH="false" flipV="false" rot="0">
            <a:off x="-101802" y="-839553"/>
            <a:ext cx="8592227" cy="5864195"/>
          </a:xfrm>
          <a:custGeom>
            <a:avLst/>
            <a:gdLst/>
            <a:ahLst/>
            <a:cxnLst/>
            <a:rect r="r" b="b" t="t" l="l"/>
            <a:pathLst>
              <a:path h="5864195" w="8592227">
                <a:moveTo>
                  <a:pt x="0" y="0"/>
                </a:moveTo>
                <a:lnTo>
                  <a:pt x="8592227" y="0"/>
                </a:lnTo>
                <a:lnTo>
                  <a:pt x="8592227" y="5864195"/>
                </a:lnTo>
                <a:lnTo>
                  <a:pt x="0" y="5864195"/>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832" y="3883524"/>
            <a:ext cx="1263698" cy="589949"/>
          </a:xfrm>
          <a:custGeom>
            <a:avLst/>
            <a:gdLst/>
            <a:ahLst/>
            <a:cxnLst/>
            <a:rect r="r" b="b" t="t" l="l"/>
            <a:pathLst>
              <a:path h="589949" w="1263698">
                <a:moveTo>
                  <a:pt x="0" y="0"/>
                </a:moveTo>
                <a:lnTo>
                  <a:pt x="1263698" y="0"/>
                </a:lnTo>
                <a:lnTo>
                  <a:pt x="1263698" y="589949"/>
                </a:lnTo>
                <a:lnTo>
                  <a:pt x="0" y="589949"/>
                </a:lnTo>
                <a:lnTo>
                  <a:pt x="0" y="0"/>
                </a:lnTo>
                <a:close/>
              </a:path>
            </a:pathLst>
          </a:custGeom>
          <a:blipFill>
            <a:blip r:embed="rId4"/>
            <a:stretch>
              <a:fillRect l="0" t="-14291" r="0" b="-19586"/>
            </a:stretch>
          </a:blipFill>
        </p:spPr>
      </p:sp>
      <p:grpSp>
        <p:nvGrpSpPr>
          <p:cNvPr name="Group 4" id="4"/>
          <p:cNvGrpSpPr/>
          <p:nvPr/>
        </p:nvGrpSpPr>
        <p:grpSpPr>
          <a:xfrm rot="0">
            <a:off x="268832" y="7413639"/>
            <a:ext cx="849866" cy="84986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209520" y="0"/>
                  </a:moveTo>
                  <a:lnTo>
                    <a:pt x="603280" y="0"/>
                  </a:lnTo>
                  <a:cubicBezTo>
                    <a:pt x="718995" y="0"/>
                    <a:pt x="812800" y="93805"/>
                    <a:pt x="812800" y="209520"/>
                  </a:cubicBezTo>
                  <a:lnTo>
                    <a:pt x="812800" y="603280"/>
                  </a:lnTo>
                  <a:cubicBezTo>
                    <a:pt x="812800" y="718995"/>
                    <a:pt x="718995" y="812800"/>
                    <a:pt x="603280" y="812800"/>
                  </a:cubicBezTo>
                  <a:lnTo>
                    <a:pt x="209520" y="812800"/>
                  </a:lnTo>
                  <a:cubicBezTo>
                    <a:pt x="93805" y="812800"/>
                    <a:pt x="0" y="718995"/>
                    <a:pt x="0" y="603280"/>
                  </a:cubicBezTo>
                  <a:lnTo>
                    <a:pt x="0" y="209520"/>
                  </a:lnTo>
                  <a:cubicBezTo>
                    <a:pt x="0" y="93805"/>
                    <a:pt x="93805" y="0"/>
                    <a:pt x="209520" y="0"/>
                  </a:cubicBezTo>
                  <a:close/>
                </a:path>
              </a:pathLst>
            </a:custGeom>
            <a:blipFill>
              <a:blip r:embed="rId5"/>
              <a:stretch>
                <a:fillRect l="-6874" t="-6439" r="-6300" b="-6734"/>
              </a:stretch>
            </a:blipFill>
          </p:spPr>
        </p:sp>
      </p:grpSp>
      <p:sp>
        <p:nvSpPr>
          <p:cNvPr name="Freeform 6" id="6"/>
          <p:cNvSpPr/>
          <p:nvPr/>
        </p:nvSpPr>
        <p:spPr>
          <a:xfrm flipH="false" flipV="false" rot="0">
            <a:off x="9848318" y="3800759"/>
            <a:ext cx="1132719" cy="1132719"/>
          </a:xfrm>
          <a:custGeom>
            <a:avLst/>
            <a:gdLst/>
            <a:ahLst/>
            <a:cxnLst/>
            <a:rect r="r" b="b" t="t" l="l"/>
            <a:pathLst>
              <a:path h="1132719" w="1132719">
                <a:moveTo>
                  <a:pt x="0" y="0"/>
                </a:moveTo>
                <a:lnTo>
                  <a:pt x="1132719" y="0"/>
                </a:lnTo>
                <a:lnTo>
                  <a:pt x="1132719" y="1132719"/>
                </a:lnTo>
                <a:lnTo>
                  <a:pt x="0" y="1132719"/>
                </a:lnTo>
                <a:lnTo>
                  <a:pt x="0" y="0"/>
                </a:lnTo>
                <a:close/>
              </a:path>
            </a:pathLst>
          </a:custGeom>
          <a:blipFill>
            <a:blip r:embed="rId6"/>
            <a:stretch>
              <a:fillRect l="0" t="0" r="0" b="0"/>
            </a:stretch>
          </a:blipFill>
        </p:spPr>
      </p:sp>
      <p:sp>
        <p:nvSpPr>
          <p:cNvPr name="Freeform 7" id="7"/>
          <p:cNvSpPr/>
          <p:nvPr/>
        </p:nvSpPr>
        <p:spPr>
          <a:xfrm flipH="false" flipV="false" rot="0">
            <a:off x="10180744" y="7482525"/>
            <a:ext cx="920194" cy="920194"/>
          </a:xfrm>
          <a:custGeom>
            <a:avLst/>
            <a:gdLst/>
            <a:ahLst/>
            <a:cxnLst/>
            <a:rect r="r" b="b" t="t" l="l"/>
            <a:pathLst>
              <a:path h="920194" w="920194">
                <a:moveTo>
                  <a:pt x="0" y="0"/>
                </a:moveTo>
                <a:lnTo>
                  <a:pt x="920194" y="0"/>
                </a:lnTo>
                <a:lnTo>
                  <a:pt x="920194" y="920194"/>
                </a:lnTo>
                <a:lnTo>
                  <a:pt x="0" y="920194"/>
                </a:lnTo>
                <a:lnTo>
                  <a:pt x="0" y="0"/>
                </a:lnTo>
                <a:close/>
              </a:path>
            </a:pathLst>
          </a:custGeom>
          <a:blipFill>
            <a:blip r:embed="rId7"/>
            <a:stretch>
              <a:fillRect l="0" t="0" r="0" b="0"/>
            </a:stretch>
          </a:blipFill>
        </p:spPr>
      </p:sp>
      <p:sp>
        <p:nvSpPr>
          <p:cNvPr name="TextBox 8" id="8"/>
          <p:cNvSpPr txBox="true"/>
          <p:nvPr/>
        </p:nvSpPr>
        <p:spPr>
          <a:xfrm rot="0">
            <a:off x="2089359" y="2613038"/>
            <a:ext cx="6645066" cy="973964"/>
          </a:xfrm>
          <a:prstGeom prst="rect">
            <a:avLst/>
          </a:prstGeom>
        </p:spPr>
        <p:txBody>
          <a:bodyPr anchor="t" rtlCol="false" tIns="0" lIns="0" bIns="0" rIns="0">
            <a:spAutoFit/>
          </a:bodyPr>
          <a:lstStyle/>
          <a:p>
            <a:pPr>
              <a:lnSpc>
                <a:spcPts val="3925"/>
              </a:lnSpc>
            </a:pPr>
            <a:r>
              <a:rPr lang="en-US" sz="2599">
                <a:solidFill>
                  <a:srgbClr val="FFFFFF"/>
                </a:solidFill>
                <a:latin typeface="Glacial Indifference"/>
              </a:rPr>
              <a:t>A high-level framework that encourages rapid development and clean, pragmatic design.</a:t>
            </a:r>
          </a:p>
        </p:txBody>
      </p:sp>
      <p:sp>
        <p:nvSpPr>
          <p:cNvPr name="TextBox 9" id="9"/>
          <p:cNvSpPr txBox="true"/>
          <p:nvPr/>
        </p:nvSpPr>
        <p:spPr>
          <a:xfrm rot="0">
            <a:off x="268832" y="3076207"/>
            <a:ext cx="5999669" cy="571899"/>
          </a:xfrm>
          <a:prstGeom prst="rect">
            <a:avLst/>
          </a:prstGeom>
        </p:spPr>
        <p:txBody>
          <a:bodyPr anchor="t" rtlCol="false" tIns="0" lIns="0" bIns="0" rIns="0">
            <a:spAutoFit/>
          </a:bodyPr>
          <a:lstStyle/>
          <a:p>
            <a:pPr>
              <a:lnSpc>
                <a:spcPts val="4701"/>
              </a:lnSpc>
            </a:pPr>
            <a:r>
              <a:rPr lang="en-US" sz="3357">
                <a:solidFill>
                  <a:srgbClr val="FFFFFF"/>
                </a:solidFill>
                <a:latin typeface="Cerebri Bold"/>
              </a:rPr>
              <a:t>Django</a:t>
            </a:r>
          </a:p>
        </p:txBody>
      </p:sp>
      <p:sp>
        <p:nvSpPr>
          <p:cNvPr name="TextBox 10" id="10"/>
          <p:cNvSpPr txBox="true"/>
          <p:nvPr/>
        </p:nvSpPr>
        <p:spPr>
          <a:xfrm rot="0">
            <a:off x="9144000" y="714300"/>
            <a:ext cx="10289433" cy="633478"/>
          </a:xfrm>
          <a:prstGeom prst="rect">
            <a:avLst/>
          </a:prstGeom>
        </p:spPr>
        <p:txBody>
          <a:bodyPr anchor="t" rtlCol="false" tIns="0" lIns="0" bIns="0" rIns="0">
            <a:spAutoFit/>
          </a:bodyPr>
          <a:lstStyle/>
          <a:p>
            <a:pPr>
              <a:lnSpc>
                <a:spcPts val="5255"/>
              </a:lnSpc>
            </a:pPr>
            <a:r>
              <a:rPr lang="en-US" sz="3754">
                <a:solidFill>
                  <a:srgbClr val="FFFFFF"/>
                </a:solidFill>
                <a:latin typeface="Cerebri Bold"/>
              </a:rPr>
              <a:t>Leading Python Frameworks in Industry</a:t>
            </a:r>
          </a:p>
        </p:txBody>
      </p:sp>
      <p:sp>
        <p:nvSpPr>
          <p:cNvPr name="TextBox 11" id="11"/>
          <p:cNvSpPr txBox="true"/>
          <p:nvPr/>
        </p:nvSpPr>
        <p:spPr>
          <a:xfrm rot="0">
            <a:off x="2089359" y="3949290"/>
            <a:ext cx="5934252" cy="759457"/>
          </a:xfrm>
          <a:prstGeom prst="rect">
            <a:avLst/>
          </a:prstGeom>
        </p:spPr>
        <p:txBody>
          <a:bodyPr anchor="t" rtlCol="false" tIns="0" lIns="0" bIns="0" rIns="0">
            <a:spAutoFit/>
          </a:bodyPr>
          <a:lstStyle/>
          <a:p>
            <a:pPr>
              <a:lnSpc>
                <a:spcPts val="3020"/>
              </a:lnSpc>
            </a:pPr>
            <a:r>
              <a:rPr lang="en-US" sz="2000">
                <a:solidFill>
                  <a:srgbClr val="FFFFFF"/>
                </a:solidFill>
                <a:latin typeface="Glacial Indifference Bold"/>
              </a:rPr>
              <a:t>Instagram, Pinterest, Mozilla. Django's robustness makes it ideal for high-traffic sites.</a:t>
            </a:r>
          </a:p>
        </p:txBody>
      </p:sp>
      <p:sp>
        <p:nvSpPr>
          <p:cNvPr name="TextBox 12" id="12"/>
          <p:cNvSpPr txBox="true"/>
          <p:nvPr/>
        </p:nvSpPr>
        <p:spPr>
          <a:xfrm rot="0">
            <a:off x="1899240" y="6070104"/>
            <a:ext cx="6486902" cy="1598112"/>
          </a:xfrm>
          <a:prstGeom prst="rect">
            <a:avLst/>
          </a:prstGeom>
        </p:spPr>
        <p:txBody>
          <a:bodyPr anchor="t" rtlCol="false" tIns="0" lIns="0" bIns="0" rIns="0">
            <a:spAutoFit/>
          </a:bodyPr>
          <a:lstStyle/>
          <a:p>
            <a:pPr>
              <a:lnSpc>
                <a:spcPts val="4291"/>
              </a:lnSpc>
            </a:pPr>
            <a:r>
              <a:rPr lang="en-US" sz="2842">
                <a:solidFill>
                  <a:srgbClr val="FFFFFF"/>
                </a:solidFill>
                <a:latin typeface="Glacial Indifference"/>
              </a:rPr>
              <a:t>A micro web framework known for its simplicity and fine-grained control. It's lightweight but extendable</a:t>
            </a:r>
          </a:p>
        </p:txBody>
      </p:sp>
      <p:sp>
        <p:nvSpPr>
          <p:cNvPr name="TextBox 13" id="13"/>
          <p:cNvSpPr txBox="true"/>
          <p:nvPr/>
        </p:nvSpPr>
        <p:spPr>
          <a:xfrm rot="0">
            <a:off x="268832" y="6542077"/>
            <a:ext cx="6558412" cy="618950"/>
          </a:xfrm>
          <a:prstGeom prst="rect">
            <a:avLst/>
          </a:prstGeom>
        </p:spPr>
        <p:txBody>
          <a:bodyPr anchor="t" rtlCol="false" tIns="0" lIns="0" bIns="0" rIns="0">
            <a:spAutoFit/>
          </a:bodyPr>
          <a:lstStyle/>
          <a:p>
            <a:pPr>
              <a:lnSpc>
                <a:spcPts val="5138"/>
              </a:lnSpc>
            </a:pPr>
            <a:r>
              <a:rPr lang="en-US" sz="3670">
                <a:solidFill>
                  <a:srgbClr val="FFFFFF"/>
                </a:solidFill>
                <a:latin typeface="Cerebri Bold"/>
              </a:rPr>
              <a:t>Flask</a:t>
            </a:r>
          </a:p>
        </p:txBody>
      </p:sp>
      <p:sp>
        <p:nvSpPr>
          <p:cNvPr name="TextBox 14" id="14"/>
          <p:cNvSpPr txBox="true"/>
          <p:nvPr/>
        </p:nvSpPr>
        <p:spPr>
          <a:xfrm rot="0">
            <a:off x="1899240" y="8033858"/>
            <a:ext cx="6486902" cy="1239570"/>
          </a:xfrm>
          <a:prstGeom prst="rect">
            <a:avLst/>
          </a:prstGeom>
        </p:spPr>
        <p:txBody>
          <a:bodyPr anchor="t" rtlCol="false" tIns="0" lIns="0" bIns="0" rIns="0">
            <a:spAutoFit/>
          </a:bodyPr>
          <a:lstStyle/>
          <a:p>
            <a:pPr>
              <a:lnSpc>
                <a:spcPts val="3301"/>
              </a:lnSpc>
            </a:pPr>
            <a:r>
              <a:rPr lang="en-US" sz="2186">
                <a:solidFill>
                  <a:srgbClr val="FFFFFF"/>
                </a:solidFill>
                <a:latin typeface="Glacial Indifference Bold"/>
              </a:rPr>
              <a:t>Netflix, LinkedIn, Uber. Flask offers the flexibility needed for microservices and smaller applications.</a:t>
            </a:r>
          </a:p>
        </p:txBody>
      </p:sp>
      <p:sp>
        <p:nvSpPr>
          <p:cNvPr name="TextBox 15" id="15"/>
          <p:cNvSpPr txBox="true"/>
          <p:nvPr/>
        </p:nvSpPr>
        <p:spPr>
          <a:xfrm rot="0">
            <a:off x="11655028" y="2556226"/>
            <a:ext cx="6029649" cy="1469264"/>
          </a:xfrm>
          <a:prstGeom prst="rect">
            <a:avLst/>
          </a:prstGeom>
        </p:spPr>
        <p:txBody>
          <a:bodyPr anchor="t" rtlCol="false" tIns="0" lIns="0" bIns="0" rIns="0">
            <a:spAutoFit/>
          </a:bodyPr>
          <a:lstStyle/>
          <a:p>
            <a:pPr>
              <a:lnSpc>
                <a:spcPts val="3925"/>
              </a:lnSpc>
            </a:pPr>
            <a:r>
              <a:rPr lang="en-US" sz="2599">
                <a:solidFill>
                  <a:srgbClr val="FFFFFF"/>
                </a:solidFill>
                <a:latin typeface="Glacial Indifference"/>
              </a:rPr>
              <a:t>A framework that is suitable for both small and large applications. It's known for its flexibility and scalability.</a:t>
            </a:r>
          </a:p>
        </p:txBody>
      </p:sp>
      <p:sp>
        <p:nvSpPr>
          <p:cNvPr name="TextBox 16" id="16"/>
          <p:cNvSpPr txBox="true"/>
          <p:nvPr/>
        </p:nvSpPr>
        <p:spPr>
          <a:xfrm rot="0">
            <a:off x="9563812" y="3228827"/>
            <a:ext cx="5999669" cy="571932"/>
          </a:xfrm>
          <a:prstGeom prst="rect">
            <a:avLst/>
          </a:prstGeom>
        </p:spPr>
        <p:txBody>
          <a:bodyPr anchor="t" rtlCol="false" tIns="0" lIns="0" bIns="0" rIns="0">
            <a:spAutoFit/>
          </a:bodyPr>
          <a:lstStyle/>
          <a:p>
            <a:pPr>
              <a:lnSpc>
                <a:spcPts val="4701"/>
              </a:lnSpc>
            </a:pPr>
            <a:r>
              <a:rPr lang="en-US" sz="3357">
                <a:solidFill>
                  <a:srgbClr val="FFFFFF"/>
                </a:solidFill>
                <a:latin typeface="Cerebri Bold"/>
              </a:rPr>
              <a:t>Pyramid</a:t>
            </a:r>
          </a:p>
        </p:txBody>
      </p:sp>
      <p:sp>
        <p:nvSpPr>
          <p:cNvPr name="TextBox 17" id="17"/>
          <p:cNvSpPr txBox="true"/>
          <p:nvPr/>
        </p:nvSpPr>
        <p:spPr>
          <a:xfrm rot="0">
            <a:off x="11746660" y="4290919"/>
            <a:ext cx="6147496" cy="1140457"/>
          </a:xfrm>
          <a:prstGeom prst="rect">
            <a:avLst/>
          </a:prstGeom>
        </p:spPr>
        <p:txBody>
          <a:bodyPr anchor="t" rtlCol="false" tIns="0" lIns="0" bIns="0" rIns="0">
            <a:spAutoFit/>
          </a:bodyPr>
          <a:lstStyle/>
          <a:p>
            <a:pPr>
              <a:lnSpc>
                <a:spcPts val="3020"/>
              </a:lnSpc>
            </a:pPr>
            <a:r>
              <a:rPr lang="en-US" sz="2000">
                <a:solidFill>
                  <a:srgbClr val="FFFFFF"/>
                </a:solidFill>
                <a:latin typeface="Glacial Indifference Bold"/>
              </a:rPr>
              <a:t>Dropbox, SurveyMonkey. Pyramid's adaptability makes it a good choice for projects that might grow in complexity.</a:t>
            </a:r>
          </a:p>
        </p:txBody>
      </p:sp>
      <p:sp>
        <p:nvSpPr>
          <p:cNvPr name="TextBox 18" id="18"/>
          <p:cNvSpPr txBox="true"/>
          <p:nvPr/>
        </p:nvSpPr>
        <p:spPr>
          <a:xfrm rot="0">
            <a:off x="11655028" y="6231394"/>
            <a:ext cx="6289082" cy="1469264"/>
          </a:xfrm>
          <a:prstGeom prst="rect">
            <a:avLst/>
          </a:prstGeom>
        </p:spPr>
        <p:txBody>
          <a:bodyPr anchor="t" rtlCol="false" tIns="0" lIns="0" bIns="0" rIns="0">
            <a:spAutoFit/>
          </a:bodyPr>
          <a:lstStyle/>
          <a:p>
            <a:pPr>
              <a:lnSpc>
                <a:spcPts val="3925"/>
              </a:lnSpc>
            </a:pPr>
            <a:r>
              <a:rPr lang="en-US" sz="2599">
                <a:solidFill>
                  <a:srgbClr val="FFFFFF"/>
                </a:solidFill>
                <a:latin typeface="Glacial Indifference"/>
              </a:rPr>
              <a:t>A modern, fast (high-performance) web framework for building APIs with Python 3.6+ based on standard Python type hints.</a:t>
            </a:r>
          </a:p>
        </p:txBody>
      </p:sp>
      <p:sp>
        <p:nvSpPr>
          <p:cNvPr name="TextBox 19" id="19"/>
          <p:cNvSpPr txBox="true"/>
          <p:nvPr/>
        </p:nvSpPr>
        <p:spPr>
          <a:xfrm rot="0">
            <a:off x="9848318" y="6689601"/>
            <a:ext cx="5999669" cy="571899"/>
          </a:xfrm>
          <a:prstGeom prst="rect">
            <a:avLst/>
          </a:prstGeom>
        </p:spPr>
        <p:txBody>
          <a:bodyPr anchor="t" rtlCol="false" tIns="0" lIns="0" bIns="0" rIns="0">
            <a:spAutoFit/>
          </a:bodyPr>
          <a:lstStyle/>
          <a:p>
            <a:pPr>
              <a:lnSpc>
                <a:spcPts val="4701"/>
              </a:lnSpc>
            </a:pPr>
            <a:r>
              <a:rPr lang="en-US" sz="3357">
                <a:solidFill>
                  <a:srgbClr val="FFFFFF"/>
                </a:solidFill>
                <a:latin typeface="Cerebri Bold"/>
              </a:rPr>
              <a:t>FastAPI</a:t>
            </a:r>
          </a:p>
        </p:txBody>
      </p:sp>
      <p:sp>
        <p:nvSpPr>
          <p:cNvPr name="TextBox 20" id="20"/>
          <p:cNvSpPr txBox="true"/>
          <p:nvPr/>
        </p:nvSpPr>
        <p:spPr>
          <a:xfrm rot="0">
            <a:off x="11675867" y="8132971"/>
            <a:ext cx="6289082" cy="1140457"/>
          </a:xfrm>
          <a:prstGeom prst="rect">
            <a:avLst/>
          </a:prstGeom>
        </p:spPr>
        <p:txBody>
          <a:bodyPr anchor="t" rtlCol="false" tIns="0" lIns="0" bIns="0" rIns="0">
            <a:spAutoFit/>
          </a:bodyPr>
          <a:lstStyle/>
          <a:p>
            <a:pPr>
              <a:lnSpc>
                <a:spcPts val="3020"/>
              </a:lnSpc>
            </a:pPr>
            <a:r>
              <a:rPr lang="en-US" sz="2000">
                <a:solidFill>
                  <a:srgbClr val="FFFFFF"/>
                </a:solidFill>
                <a:latin typeface="Glacial Indifference Bold"/>
              </a:rPr>
              <a:t>Microsoft, Uber. FastAPI's speed and ease of use for creating RESTful APIs make it a great choice for companies with large-scale applications.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58433"/>
            <a:ext cx="18288000" cy="10744347"/>
            <a:chOff x="0" y="0"/>
            <a:chExt cx="3573018" cy="2099177"/>
          </a:xfrm>
        </p:grpSpPr>
        <p:sp>
          <p:nvSpPr>
            <p:cNvPr name="Freeform 3" id="3"/>
            <p:cNvSpPr/>
            <p:nvPr/>
          </p:nvSpPr>
          <p:spPr>
            <a:xfrm flipH="false" flipV="false" rot="0">
              <a:off x="0" y="0"/>
              <a:ext cx="3573018" cy="2099177"/>
            </a:xfrm>
            <a:custGeom>
              <a:avLst/>
              <a:gdLst/>
              <a:ahLst/>
              <a:cxnLst/>
              <a:rect r="r" b="b" t="t" l="l"/>
              <a:pathLst>
                <a:path h="2099177" w="3573018">
                  <a:moveTo>
                    <a:pt x="0" y="0"/>
                  </a:moveTo>
                  <a:lnTo>
                    <a:pt x="3573018" y="0"/>
                  </a:lnTo>
                  <a:lnTo>
                    <a:pt x="3573018" y="2099177"/>
                  </a:lnTo>
                  <a:lnTo>
                    <a:pt x="0" y="2099177"/>
                  </a:lnTo>
                  <a:close/>
                </a:path>
              </a:pathLst>
            </a:custGeom>
            <a:solidFill>
              <a:srgbClr val="89B9C6"/>
            </a:solidFill>
          </p:spPr>
        </p:sp>
        <p:sp>
          <p:nvSpPr>
            <p:cNvPr name="TextBox 4" id="4"/>
            <p:cNvSpPr txBox="true"/>
            <p:nvPr/>
          </p:nvSpPr>
          <p:spPr>
            <a:xfrm>
              <a:off x="0" y="-47625"/>
              <a:ext cx="3573018"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78402" y="7159964"/>
            <a:ext cx="7110946" cy="4853221"/>
          </a:xfrm>
          <a:custGeom>
            <a:avLst/>
            <a:gdLst/>
            <a:ahLst/>
            <a:cxnLst/>
            <a:rect r="r" b="b" t="t" l="l"/>
            <a:pathLst>
              <a:path h="4853221" w="7110946">
                <a:moveTo>
                  <a:pt x="0" y="0"/>
                </a:moveTo>
                <a:lnTo>
                  <a:pt x="7110947" y="0"/>
                </a:lnTo>
                <a:lnTo>
                  <a:pt x="7110947" y="4853221"/>
                </a:lnTo>
                <a:lnTo>
                  <a:pt x="0" y="48532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33876" y="1028700"/>
            <a:ext cx="11898999" cy="7932666"/>
          </a:xfrm>
          <a:custGeom>
            <a:avLst/>
            <a:gdLst/>
            <a:ahLst/>
            <a:cxnLst/>
            <a:rect r="r" b="b" t="t" l="l"/>
            <a:pathLst>
              <a:path h="7932666" w="11898999">
                <a:moveTo>
                  <a:pt x="0" y="0"/>
                </a:moveTo>
                <a:lnTo>
                  <a:pt x="11898999" y="0"/>
                </a:lnTo>
                <a:lnTo>
                  <a:pt x="11898999" y="7932666"/>
                </a:lnTo>
                <a:lnTo>
                  <a:pt x="0" y="7932666"/>
                </a:lnTo>
                <a:lnTo>
                  <a:pt x="0" y="0"/>
                </a:lnTo>
                <a:close/>
              </a:path>
            </a:pathLst>
          </a:custGeom>
          <a:blipFill>
            <a:blip r:embed="rId4"/>
            <a:stretch>
              <a:fillRect l="0" t="0" r="0" b="0"/>
            </a:stretch>
          </a:blipFill>
          <a:ln cap="rnd">
            <a:noFill/>
            <a:prstDash val="solid"/>
            <a:round/>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7347"/>
            <a:ext cx="18288000" cy="10744347"/>
            <a:chOff x="0" y="0"/>
            <a:chExt cx="3573018" cy="2099177"/>
          </a:xfrm>
        </p:grpSpPr>
        <p:sp>
          <p:nvSpPr>
            <p:cNvPr name="Freeform 3" id="3"/>
            <p:cNvSpPr/>
            <p:nvPr/>
          </p:nvSpPr>
          <p:spPr>
            <a:xfrm flipH="false" flipV="false" rot="0">
              <a:off x="0" y="0"/>
              <a:ext cx="3573018" cy="2099177"/>
            </a:xfrm>
            <a:custGeom>
              <a:avLst/>
              <a:gdLst/>
              <a:ahLst/>
              <a:cxnLst/>
              <a:rect r="r" b="b" t="t" l="l"/>
              <a:pathLst>
                <a:path h="2099177" w="3573018">
                  <a:moveTo>
                    <a:pt x="0" y="0"/>
                  </a:moveTo>
                  <a:lnTo>
                    <a:pt x="3573018" y="0"/>
                  </a:lnTo>
                  <a:lnTo>
                    <a:pt x="3573018" y="2099177"/>
                  </a:lnTo>
                  <a:lnTo>
                    <a:pt x="0" y="2099177"/>
                  </a:lnTo>
                  <a:close/>
                </a:path>
              </a:pathLst>
            </a:custGeom>
            <a:solidFill>
              <a:srgbClr val="89B9C6"/>
            </a:solidFill>
          </p:spPr>
        </p:sp>
        <p:sp>
          <p:nvSpPr>
            <p:cNvPr name="TextBox 4" id="4"/>
            <p:cNvSpPr txBox="true"/>
            <p:nvPr/>
          </p:nvSpPr>
          <p:spPr>
            <a:xfrm>
              <a:off x="0" y="-47625"/>
              <a:ext cx="3573018"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78402" y="7159964"/>
            <a:ext cx="7110946" cy="4853221"/>
          </a:xfrm>
          <a:custGeom>
            <a:avLst/>
            <a:gdLst/>
            <a:ahLst/>
            <a:cxnLst/>
            <a:rect r="r" b="b" t="t" l="l"/>
            <a:pathLst>
              <a:path h="4853221" w="7110946">
                <a:moveTo>
                  <a:pt x="0" y="0"/>
                </a:moveTo>
                <a:lnTo>
                  <a:pt x="7110947" y="0"/>
                </a:lnTo>
                <a:lnTo>
                  <a:pt x="7110947" y="4853221"/>
                </a:lnTo>
                <a:lnTo>
                  <a:pt x="0" y="48532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620339"/>
            <a:ext cx="1693402" cy="1693402"/>
          </a:xfrm>
          <a:custGeom>
            <a:avLst/>
            <a:gdLst/>
            <a:ahLst/>
            <a:cxnLst/>
            <a:rect r="r" b="b" t="t" l="l"/>
            <a:pathLst>
              <a:path h="1693402" w="1693402">
                <a:moveTo>
                  <a:pt x="0" y="0"/>
                </a:moveTo>
                <a:lnTo>
                  <a:pt x="1693402" y="0"/>
                </a:lnTo>
                <a:lnTo>
                  <a:pt x="1693402" y="1693402"/>
                </a:lnTo>
                <a:lnTo>
                  <a:pt x="0" y="16934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4528212"/>
            <a:ext cx="1693402" cy="1693402"/>
          </a:xfrm>
          <a:custGeom>
            <a:avLst/>
            <a:gdLst/>
            <a:ahLst/>
            <a:cxnLst/>
            <a:rect r="r" b="b" t="t" l="l"/>
            <a:pathLst>
              <a:path h="1693402" w="1693402">
                <a:moveTo>
                  <a:pt x="0" y="0"/>
                </a:moveTo>
                <a:lnTo>
                  <a:pt x="1693402" y="0"/>
                </a:lnTo>
                <a:lnTo>
                  <a:pt x="1693402" y="1693402"/>
                </a:lnTo>
                <a:lnTo>
                  <a:pt x="0" y="16934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6440689"/>
            <a:ext cx="1693402" cy="1693402"/>
          </a:xfrm>
          <a:custGeom>
            <a:avLst/>
            <a:gdLst/>
            <a:ahLst/>
            <a:cxnLst/>
            <a:rect r="r" b="b" t="t" l="l"/>
            <a:pathLst>
              <a:path h="1693402" w="1693402">
                <a:moveTo>
                  <a:pt x="0" y="0"/>
                </a:moveTo>
                <a:lnTo>
                  <a:pt x="1693402" y="0"/>
                </a:lnTo>
                <a:lnTo>
                  <a:pt x="1693402" y="1693403"/>
                </a:lnTo>
                <a:lnTo>
                  <a:pt x="0" y="16934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3503205" y="2705925"/>
            <a:ext cx="13881002" cy="5980537"/>
          </a:xfrm>
          <a:prstGeom prst="rect">
            <a:avLst/>
          </a:prstGeom>
        </p:spPr>
        <p:txBody>
          <a:bodyPr anchor="t" rtlCol="false" tIns="0" lIns="0" bIns="0" rIns="0">
            <a:spAutoFit/>
          </a:bodyPr>
          <a:lstStyle/>
          <a:p>
            <a:pPr>
              <a:lnSpc>
                <a:spcPts val="4743"/>
              </a:lnSpc>
            </a:pPr>
            <a:r>
              <a:rPr lang="en-US" sz="3141">
                <a:solidFill>
                  <a:srgbClr val="232E54"/>
                </a:solidFill>
                <a:latin typeface="Glacial Indifference"/>
              </a:rPr>
              <a:t>Visit the official Python website (python.org) and download the latest version of Python for your operating system.</a:t>
            </a:r>
          </a:p>
          <a:p>
            <a:pPr>
              <a:lnSpc>
                <a:spcPts val="4743"/>
              </a:lnSpc>
            </a:pPr>
          </a:p>
          <a:p>
            <a:pPr>
              <a:lnSpc>
                <a:spcPts val="4743"/>
              </a:lnSpc>
            </a:pPr>
            <a:r>
              <a:rPr lang="en-US" sz="3141">
                <a:solidFill>
                  <a:srgbClr val="232E54"/>
                </a:solidFill>
                <a:latin typeface="Glacial Indifference"/>
              </a:rPr>
              <a:t>Run the installer. Ensure to check the box that says "Add Python 3.x to PATH" to make Python accessible from the command line.</a:t>
            </a:r>
          </a:p>
          <a:p>
            <a:pPr>
              <a:lnSpc>
                <a:spcPts val="4743"/>
              </a:lnSpc>
            </a:pPr>
          </a:p>
          <a:p>
            <a:pPr>
              <a:lnSpc>
                <a:spcPts val="4743"/>
              </a:lnSpc>
            </a:pPr>
            <a:r>
              <a:rPr lang="en-US" sz="3141">
                <a:solidFill>
                  <a:srgbClr val="232E54"/>
                </a:solidFill>
                <a:latin typeface="Glacial Indifference"/>
              </a:rPr>
              <a:t>Complete the installation and verify it by opening your command line (CMD on Windows, Terminal on Mac/Linux) and typing </a:t>
            </a:r>
            <a:r>
              <a:rPr lang="en-US" sz="3141">
                <a:solidFill>
                  <a:srgbClr val="000000"/>
                </a:solidFill>
                <a:latin typeface="Glacial Indifference Bold"/>
              </a:rPr>
              <a:t>python --version</a:t>
            </a:r>
            <a:r>
              <a:rPr lang="en-US" sz="3141">
                <a:solidFill>
                  <a:srgbClr val="000000"/>
                </a:solidFill>
                <a:latin typeface="Glacial Indifference Bold"/>
              </a:rPr>
              <a:t> </a:t>
            </a:r>
            <a:r>
              <a:rPr lang="en-US" sz="3141">
                <a:solidFill>
                  <a:srgbClr val="000000"/>
                </a:solidFill>
                <a:latin typeface="Glacial Indifference"/>
              </a:rPr>
              <a:t>or</a:t>
            </a:r>
            <a:r>
              <a:rPr lang="en-US" sz="3141">
                <a:solidFill>
                  <a:srgbClr val="000000"/>
                </a:solidFill>
                <a:latin typeface="Glacial Indifference Bold"/>
              </a:rPr>
              <a:t> </a:t>
            </a:r>
            <a:r>
              <a:rPr lang="en-US" sz="3141">
                <a:solidFill>
                  <a:srgbClr val="232E54"/>
                </a:solidFill>
                <a:latin typeface="Glacial Indifference Bold"/>
              </a:rPr>
              <a:t> </a:t>
            </a:r>
            <a:r>
              <a:rPr lang="en-US" sz="3141">
                <a:solidFill>
                  <a:srgbClr val="000000"/>
                </a:solidFill>
                <a:latin typeface="Glacial Indifference Bold"/>
              </a:rPr>
              <a:t>python --V</a:t>
            </a:r>
            <a:r>
              <a:rPr lang="en-US" sz="3141">
                <a:solidFill>
                  <a:srgbClr val="232E54"/>
                </a:solidFill>
                <a:latin typeface="Glacial Indifference"/>
              </a:rPr>
              <a:t> You should see the Python version number.</a:t>
            </a:r>
          </a:p>
          <a:p>
            <a:pPr>
              <a:lnSpc>
                <a:spcPts val="4743"/>
              </a:lnSpc>
            </a:pPr>
          </a:p>
        </p:txBody>
      </p:sp>
      <p:sp>
        <p:nvSpPr>
          <p:cNvPr name="TextBox 10" id="10"/>
          <p:cNvSpPr txBox="true"/>
          <p:nvPr/>
        </p:nvSpPr>
        <p:spPr>
          <a:xfrm rot="0">
            <a:off x="668513" y="1165115"/>
            <a:ext cx="8789640" cy="713505"/>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How to Get Started with Python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18288000" cy="10744347"/>
            <a:chOff x="0" y="0"/>
            <a:chExt cx="3573018" cy="2099177"/>
          </a:xfrm>
        </p:grpSpPr>
        <p:sp>
          <p:nvSpPr>
            <p:cNvPr name="Freeform 3" id="3"/>
            <p:cNvSpPr/>
            <p:nvPr/>
          </p:nvSpPr>
          <p:spPr>
            <a:xfrm flipH="false" flipV="false" rot="0">
              <a:off x="0" y="0"/>
              <a:ext cx="3573018" cy="2099177"/>
            </a:xfrm>
            <a:custGeom>
              <a:avLst/>
              <a:gdLst/>
              <a:ahLst/>
              <a:cxnLst/>
              <a:rect r="r" b="b" t="t" l="l"/>
              <a:pathLst>
                <a:path h="2099177" w="3573018">
                  <a:moveTo>
                    <a:pt x="0" y="0"/>
                  </a:moveTo>
                  <a:lnTo>
                    <a:pt x="3573018" y="0"/>
                  </a:lnTo>
                  <a:lnTo>
                    <a:pt x="3573018" y="2099177"/>
                  </a:lnTo>
                  <a:lnTo>
                    <a:pt x="0" y="2099177"/>
                  </a:lnTo>
                  <a:close/>
                </a:path>
              </a:pathLst>
            </a:custGeom>
            <a:solidFill>
              <a:srgbClr val="89B9C6"/>
            </a:solidFill>
          </p:spPr>
        </p:sp>
        <p:sp>
          <p:nvSpPr>
            <p:cNvPr name="TextBox 4" id="4"/>
            <p:cNvSpPr txBox="true"/>
            <p:nvPr/>
          </p:nvSpPr>
          <p:spPr>
            <a:xfrm>
              <a:off x="0" y="-47625"/>
              <a:ext cx="3573018"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666664" y="4888546"/>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52117" y="6742896"/>
            <a:ext cx="420123" cy="417068"/>
          </a:xfrm>
          <a:custGeom>
            <a:avLst/>
            <a:gdLst/>
            <a:ahLst/>
            <a:cxnLst/>
            <a:rect r="r" b="b" t="t" l="l"/>
            <a:pathLst>
              <a:path h="417068" w="420123">
                <a:moveTo>
                  <a:pt x="0" y="0"/>
                </a:moveTo>
                <a:lnTo>
                  <a:pt x="420124" y="0"/>
                </a:lnTo>
                <a:lnTo>
                  <a:pt x="420124" y="417068"/>
                </a:lnTo>
                <a:lnTo>
                  <a:pt x="0" y="417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829459" y="5542297"/>
            <a:ext cx="342782" cy="606693"/>
          </a:xfrm>
          <a:custGeom>
            <a:avLst/>
            <a:gdLst/>
            <a:ahLst/>
            <a:cxnLst/>
            <a:rect r="r" b="b" t="t" l="l"/>
            <a:pathLst>
              <a:path h="606693" w="342782">
                <a:moveTo>
                  <a:pt x="0" y="0"/>
                </a:moveTo>
                <a:lnTo>
                  <a:pt x="342782" y="0"/>
                </a:lnTo>
                <a:lnTo>
                  <a:pt x="342782" y="606693"/>
                </a:lnTo>
                <a:lnTo>
                  <a:pt x="0" y="606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324857" y="837254"/>
            <a:ext cx="14049878" cy="9009484"/>
          </a:xfrm>
          <a:custGeom>
            <a:avLst/>
            <a:gdLst/>
            <a:ahLst/>
            <a:cxnLst/>
            <a:rect r="r" b="b" t="t" l="l"/>
            <a:pathLst>
              <a:path h="9009484" w="14049878">
                <a:moveTo>
                  <a:pt x="0" y="0"/>
                </a:moveTo>
                <a:lnTo>
                  <a:pt x="14049878" y="0"/>
                </a:lnTo>
                <a:lnTo>
                  <a:pt x="14049878" y="9009484"/>
                </a:lnTo>
                <a:lnTo>
                  <a:pt x="0" y="9009484"/>
                </a:lnTo>
                <a:lnTo>
                  <a:pt x="0" y="0"/>
                </a:lnTo>
                <a:close/>
              </a:path>
            </a:pathLst>
          </a:custGeom>
          <a:blipFill>
            <a:blip r:embed="rId10"/>
            <a:stretch>
              <a:fillRect l="0" t="0" r="0" b="0"/>
            </a:stretch>
          </a:blipFill>
        </p:spPr>
      </p:sp>
      <p:sp>
        <p:nvSpPr>
          <p:cNvPr name="Freeform 10" id="10"/>
          <p:cNvSpPr/>
          <p:nvPr/>
        </p:nvSpPr>
        <p:spPr>
          <a:xfrm flipH="false" flipV="false" rot="0">
            <a:off x="1028700" y="3702327"/>
            <a:ext cx="3848079" cy="2882345"/>
          </a:xfrm>
          <a:custGeom>
            <a:avLst/>
            <a:gdLst/>
            <a:ahLst/>
            <a:cxnLst/>
            <a:rect r="r" b="b" t="t" l="l"/>
            <a:pathLst>
              <a:path h="2882345" w="3848079">
                <a:moveTo>
                  <a:pt x="0" y="0"/>
                </a:moveTo>
                <a:lnTo>
                  <a:pt x="3848079" y="0"/>
                </a:lnTo>
                <a:lnTo>
                  <a:pt x="3848079" y="2882346"/>
                </a:lnTo>
                <a:lnTo>
                  <a:pt x="0" y="2882346"/>
                </a:lnTo>
                <a:lnTo>
                  <a:pt x="0" y="0"/>
                </a:lnTo>
                <a:close/>
              </a:path>
            </a:pathLst>
          </a:custGeom>
          <a:blipFill>
            <a:blip r:embed="rId11"/>
            <a:stretch>
              <a:fillRect l="0" t="0" r="0" b="0"/>
            </a:stretch>
          </a:blipFill>
        </p:spPr>
      </p:sp>
      <p:sp>
        <p:nvSpPr>
          <p:cNvPr name="Freeform 11" id="11"/>
          <p:cNvSpPr/>
          <p:nvPr/>
        </p:nvSpPr>
        <p:spPr>
          <a:xfrm flipH="false" flipV="false" rot="0">
            <a:off x="6176549" y="1590488"/>
            <a:ext cx="10346494" cy="6288701"/>
          </a:xfrm>
          <a:custGeom>
            <a:avLst/>
            <a:gdLst/>
            <a:ahLst/>
            <a:cxnLst/>
            <a:rect r="r" b="b" t="t" l="l"/>
            <a:pathLst>
              <a:path h="6288701" w="10346494">
                <a:moveTo>
                  <a:pt x="0" y="0"/>
                </a:moveTo>
                <a:lnTo>
                  <a:pt x="10346494" y="0"/>
                </a:lnTo>
                <a:lnTo>
                  <a:pt x="10346494" y="6288701"/>
                </a:lnTo>
                <a:lnTo>
                  <a:pt x="0" y="6288701"/>
                </a:lnTo>
                <a:lnTo>
                  <a:pt x="0" y="0"/>
                </a:lnTo>
                <a:close/>
              </a:path>
            </a:pathLst>
          </a:custGeom>
          <a:blipFill>
            <a:blip r:embed="rId12"/>
            <a:stretch>
              <a:fillRect l="0" t="0" r="0" b="0"/>
            </a:stretch>
          </a:blipFill>
        </p:spPr>
      </p:sp>
      <p:sp>
        <p:nvSpPr>
          <p:cNvPr name="TextBox 12" id="12"/>
          <p:cNvSpPr txBox="true"/>
          <p:nvPr/>
        </p:nvSpPr>
        <p:spPr>
          <a:xfrm rot="0">
            <a:off x="256962" y="751529"/>
            <a:ext cx="5739431" cy="1446963"/>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How to Get Started with Python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18288000" cy="10744347"/>
            <a:chOff x="0" y="0"/>
            <a:chExt cx="3573018" cy="2099177"/>
          </a:xfrm>
        </p:grpSpPr>
        <p:sp>
          <p:nvSpPr>
            <p:cNvPr name="Freeform 3" id="3"/>
            <p:cNvSpPr/>
            <p:nvPr/>
          </p:nvSpPr>
          <p:spPr>
            <a:xfrm flipH="false" flipV="false" rot="0">
              <a:off x="0" y="0"/>
              <a:ext cx="3573018" cy="2099177"/>
            </a:xfrm>
            <a:custGeom>
              <a:avLst/>
              <a:gdLst/>
              <a:ahLst/>
              <a:cxnLst/>
              <a:rect r="r" b="b" t="t" l="l"/>
              <a:pathLst>
                <a:path h="2099177" w="3573018">
                  <a:moveTo>
                    <a:pt x="0" y="0"/>
                  </a:moveTo>
                  <a:lnTo>
                    <a:pt x="3573018" y="0"/>
                  </a:lnTo>
                  <a:lnTo>
                    <a:pt x="3573018" y="2099177"/>
                  </a:lnTo>
                  <a:lnTo>
                    <a:pt x="0" y="2099177"/>
                  </a:lnTo>
                  <a:close/>
                </a:path>
              </a:pathLst>
            </a:custGeom>
            <a:solidFill>
              <a:srgbClr val="89B9C6"/>
            </a:solidFill>
          </p:spPr>
        </p:sp>
        <p:sp>
          <p:nvSpPr>
            <p:cNvPr name="TextBox 4" id="4"/>
            <p:cNvSpPr txBox="true"/>
            <p:nvPr/>
          </p:nvSpPr>
          <p:spPr>
            <a:xfrm>
              <a:off x="0" y="-47625"/>
              <a:ext cx="3573018"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666664" y="4888546"/>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52117" y="6742896"/>
            <a:ext cx="420123" cy="417068"/>
          </a:xfrm>
          <a:custGeom>
            <a:avLst/>
            <a:gdLst/>
            <a:ahLst/>
            <a:cxnLst/>
            <a:rect r="r" b="b" t="t" l="l"/>
            <a:pathLst>
              <a:path h="417068" w="420123">
                <a:moveTo>
                  <a:pt x="0" y="0"/>
                </a:moveTo>
                <a:lnTo>
                  <a:pt x="420124" y="0"/>
                </a:lnTo>
                <a:lnTo>
                  <a:pt x="420124" y="417068"/>
                </a:lnTo>
                <a:lnTo>
                  <a:pt x="0" y="417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829459" y="5542297"/>
            <a:ext cx="342782" cy="606693"/>
          </a:xfrm>
          <a:custGeom>
            <a:avLst/>
            <a:gdLst/>
            <a:ahLst/>
            <a:cxnLst/>
            <a:rect r="r" b="b" t="t" l="l"/>
            <a:pathLst>
              <a:path h="606693" w="342782">
                <a:moveTo>
                  <a:pt x="0" y="0"/>
                </a:moveTo>
                <a:lnTo>
                  <a:pt x="342782" y="0"/>
                </a:lnTo>
                <a:lnTo>
                  <a:pt x="342782" y="606693"/>
                </a:lnTo>
                <a:lnTo>
                  <a:pt x="0" y="606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324857" y="837254"/>
            <a:ext cx="14049878" cy="9009484"/>
          </a:xfrm>
          <a:custGeom>
            <a:avLst/>
            <a:gdLst/>
            <a:ahLst/>
            <a:cxnLst/>
            <a:rect r="r" b="b" t="t" l="l"/>
            <a:pathLst>
              <a:path h="9009484" w="14049878">
                <a:moveTo>
                  <a:pt x="0" y="0"/>
                </a:moveTo>
                <a:lnTo>
                  <a:pt x="14049878" y="0"/>
                </a:lnTo>
                <a:lnTo>
                  <a:pt x="14049878" y="9009484"/>
                </a:lnTo>
                <a:lnTo>
                  <a:pt x="0" y="9009484"/>
                </a:lnTo>
                <a:lnTo>
                  <a:pt x="0" y="0"/>
                </a:lnTo>
                <a:close/>
              </a:path>
            </a:pathLst>
          </a:custGeom>
          <a:blipFill>
            <a:blip r:embed="rId10"/>
            <a:stretch>
              <a:fillRect l="0" t="0" r="0" b="0"/>
            </a:stretch>
          </a:blipFill>
        </p:spPr>
      </p:sp>
      <p:sp>
        <p:nvSpPr>
          <p:cNvPr name="Freeform 10" id="10"/>
          <p:cNvSpPr/>
          <p:nvPr/>
        </p:nvSpPr>
        <p:spPr>
          <a:xfrm flipH="false" flipV="false" rot="0">
            <a:off x="6153087" y="1517873"/>
            <a:ext cx="8622450" cy="6549406"/>
          </a:xfrm>
          <a:custGeom>
            <a:avLst/>
            <a:gdLst/>
            <a:ahLst/>
            <a:cxnLst/>
            <a:rect r="r" b="b" t="t" l="l"/>
            <a:pathLst>
              <a:path h="6549406" w="8622450">
                <a:moveTo>
                  <a:pt x="0" y="0"/>
                </a:moveTo>
                <a:lnTo>
                  <a:pt x="8622450" y="0"/>
                </a:lnTo>
                <a:lnTo>
                  <a:pt x="8622450" y="6549406"/>
                </a:lnTo>
                <a:lnTo>
                  <a:pt x="0" y="6549406"/>
                </a:lnTo>
                <a:lnTo>
                  <a:pt x="0" y="0"/>
                </a:lnTo>
                <a:close/>
              </a:path>
            </a:pathLst>
          </a:custGeom>
          <a:blipFill>
            <a:blip r:embed="rId11"/>
            <a:stretch>
              <a:fillRect l="-83309" t="0" r="-791" b="-1393"/>
            </a:stretch>
          </a:blipFill>
        </p:spPr>
      </p:sp>
      <p:sp>
        <p:nvSpPr>
          <p:cNvPr name="TextBox 11" id="11"/>
          <p:cNvSpPr txBox="true"/>
          <p:nvPr/>
        </p:nvSpPr>
        <p:spPr>
          <a:xfrm rot="0">
            <a:off x="518217" y="751529"/>
            <a:ext cx="6074512" cy="1446963"/>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How to Get Started with Python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18288000" cy="10744347"/>
            <a:chOff x="0" y="0"/>
            <a:chExt cx="3573018" cy="2099177"/>
          </a:xfrm>
        </p:grpSpPr>
        <p:sp>
          <p:nvSpPr>
            <p:cNvPr name="Freeform 3" id="3"/>
            <p:cNvSpPr/>
            <p:nvPr/>
          </p:nvSpPr>
          <p:spPr>
            <a:xfrm flipH="false" flipV="false" rot="0">
              <a:off x="0" y="0"/>
              <a:ext cx="3573018" cy="2099177"/>
            </a:xfrm>
            <a:custGeom>
              <a:avLst/>
              <a:gdLst/>
              <a:ahLst/>
              <a:cxnLst/>
              <a:rect r="r" b="b" t="t" l="l"/>
              <a:pathLst>
                <a:path h="2099177" w="3573018">
                  <a:moveTo>
                    <a:pt x="0" y="0"/>
                  </a:moveTo>
                  <a:lnTo>
                    <a:pt x="3573018" y="0"/>
                  </a:lnTo>
                  <a:lnTo>
                    <a:pt x="3573018" y="2099177"/>
                  </a:lnTo>
                  <a:lnTo>
                    <a:pt x="0" y="2099177"/>
                  </a:lnTo>
                  <a:close/>
                </a:path>
              </a:pathLst>
            </a:custGeom>
            <a:solidFill>
              <a:srgbClr val="89B9C6"/>
            </a:solidFill>
          </p:spPr>
        </p:sp>
        <p:sp>
          <p:nvSpPr>
            <p:cNvPr name="TextBox 4" id="4"/>
            <p:cNvSpPr txBox="true"/>
            <p:nvPr/>
          </p:nvSpPr>
          <p:spPr>
            <a:xfrm>
              <a:off x="0" y="-47625"/>
              <a:ext cx="3573018"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666664" y="4888546"/>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52117" y="6742896"/>
            <a:ext cx="420123" cy="417068"/>
          </a:xfrm>
          <a:custGeom>
            <a:avLst/>
            <a:gdLst/>
            <a:ahLst/>
            <a:cxnLst/>
            <a:rect r="r" b="b" t="t" l="l"/>
            <a:pathLst>
              <a:path h="417068" w="420123">
                <a:moveTo>
                  <a:pt x="0" y="0"/>
                </a:moveTo>
                <a:lnTo>
                  <a:pt x="420124" y="0"/>
                </a:lnTo>
                <a:lnTo>
                  <a:pt x="420124" y="417068"/>
                </a:lnTo>
                <a:lnTo>
                  <a:pt x="0" y="417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829459" y="5542297"/>
            <a:ext cx="342782" cy="606693"/>
          </a:xfrm>
          <a:custGeom>
            <a:avLst/>
            <a:gdLst/>
            <a:ahLst/>
            <a:cxnLst/>
            <a:rect r="r" b="b" t="t" l="l"/>
            <a:pathLst>
              <a:path h="606693" w="342782">
                <a:moveTo>
                  <a:pt x="0" y="0"/>
                </a:moveTo>
                <a:lnTo>
                  <a:pt x="342782" y="0"/>
                </a:lnTo>
                <a:lnTo>
                  <a:pt x="342782" y="606693"/>
                </a:lnTo>
                <a:lnTo>
                  <a:pt x="0" y="606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324857" y="837254"/>
            <a:ext cx="14049878" cy="9009484"/>
          </a:xfrm>
          <a:custGeom>
            <a:avLst/>
            <a:gdLst/>
            <a:ahLst/>
            <a:cxnLst/>
            <a:rect r="r" b="b" t="t" l="l"/>
            <a:pathLst>
              <a:path h="9009484" w="14049878">
                <a:moveTo>
                  <a:pt x="0" y="0"/>
                </a:moveTo>
                <a:lnTo>
                  <a:pt x="14049878" y="0"/>
                </a:lnTo>
                <a:lnTo>
                  <a:pt x="14049878" y="9009484"/>
                </a:lnTo>
                <a:lnTo>
                  <a:pt x="0" y="9009484"/>
                </a:lnTo>
                <a:lnTo>
                  <a:pt x="0" y="0"/>
                </a:lnTo>
                <a:close/>
              </a:path>
            </a:pathLst>
          </a:custGeom>
          <a:blipFill>
            <a:blip r:embed="rId10"/>
            <a:stretch>
              <a:fillRect l="0" t="0" r="0" b="0"/>
            </a:stretch>
          </a:blipFill>
        </p:spPr>
      </p:sp>
      <p:sp>
        <p:nvSpPr>
          <p:cNvPr name="Freeform 10" id="10"/>
          <p:cNvSpPr/>
          <p:nvPr/>
        </p:nvSpPr>
        <p:spPr>
          <a:xfrm flipH="false" flipV="false" rot="0">
            <a:off x="6092628" y="1455988"/>
            <a:ext cx="10493077" cy="6524067"/>
          </a:xfrm>
          <a:custGeom>
            <a:avLst/>
            <a:gdLst/>
            <a:ahLst/>
            <a:cxnLst/>
            <a:rect r="r" b="b" t="t" l="l"/>
            <a:pathLst>
              <a:path h="6524067" w="10493077">
                <a:moveTo>
                  <a:pt x="0" y="0"/>
                </a:moveTo>
                <a:lnTo>
                  <a:pt x="10493077" y="0"/>
                </a:lnTo>
                <a:lnTo>
                  <a:pt x="10493077" y="6524067"/>
                </a:lnTo>
                <a:lnTo>
                  <a:pt x="0" y="6524067"/>
                </a:lnTo>
                <a:lnTo>
                  <a:pt x="0" y="0"/>
                </a:lnTo>
                <a:close/>
              </a:path>
            </a:pathLst>
          </a:custGeom>
          <a:blipFill>
            <a:blip r:embed="rId11"/>
            <a:stretch>
              <a:fillRect l="0" t="-775" r="-657" b="-3418"/>
            </a:stretch>
          </a:blipFill>
        </p:spPr>
      </p:sp>
      <p:sp>
        <p:nvSpPr>
          <p:cNvPr name="Freeform 11" id="11"/>
          <p:cNvSpPr/>
          <p:nvPr/>
        </p:nvSpPr>
        <p:spPr>
          <a:xfrm flipH="false" flipV="false" rot="0">
            <a:off x="827651" y="2904761"/>
            <a:ext cx="3658951" cy="2940882"/>
          </a:xfrm>
          <a:custGeom>
            <a:avLst/>
            <a:gdLst/>
            <a:ahLst/>
            <a:cxnLst/>
            <a:rect r="r" b="b" t="t" l="l"/>
            <a:pathLst>
              <a:path h="2940882" w="3658951">
                <a:moveTo>
                  <a:pt x="0" y="0"/>
                </a:moveTo>
                <a:lnTo>
                  <a:pt x="3658952" y="0"/>
                </a:lnTo>
                <a:lnTo>
                  <a:pt x="3658952" y="2940883"/>
                </a:lnTo>
                <a:lnTo>
                  <a:pt x="0" y="2940883"/>
                </a:lnTo>
                <a:lnTo>
                  <a:pt x="0" y="0"/>
                </a:lnTo>
                <a:close/>
              </a:path>
            </a:pathLst>
          </a:custGeom>
          <a:blipFill>
            <a:blip r:embed="rId12"/>
            <a:stretch>
              <a:fillRect l="0" t="0" r="0" b="0"/>
            </a:stretch>
          </a:blipFill>
        </p:spPr>
      </p:sp>
      <p:sp>
        <p:nvSpPr>
          <p:cNvPr name="TextBox 12" id="12"/>
          <p:cNvSpPr txBox="true"/>
          <p:nvPr/>
        </p:nvSpPr>
        <p:spPr>
          <a:xfrm rot="0">
            <a:off x="518217" y="751529"/>
            <a:ext cx="6074512" cy="713538"/>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To use Input()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18288000" cy="10744347"/>
            <a:chOff x="0" y="0"/>
            <a:chExt cx="3573018" cy="2099177"/>
          </a:xfrm>
        </p:grpSpPr>
        <p:sp>
          <p:nvSpPr>
            <p:cNvPr name="Freeform 3" id="3"/>
            <p:cNvSpPr/>
            <p:nvPr/>
          </p:nvSpPr>
          <p:spPr>
            <a:xfrm flipH="false" flipV="false" rot="0">
              <a:off x="0" y="0"/>
              <a:ext cx="3573018" cy="2099177"/>
            </a:xfrm>
            <a:custGeom>
              <a:avLst/>
              <a:gdLst/>
              <a:ahLst/>
              <a:cxnLst/>
              <a:rect r="r" b="b" t="t" l="l"/>
              <a:pathLst>
                <a:path h="2099177" w="3573018">
                  <a:moveTo>
                    <a:pt x="0" y="0"/>
                  </a:moveTo>
                  <a:lnTo>
                    <a:pt x="3573018" y="0"/>
                  </a:lnTo>
                  <a:lnTo>
                    <a:pt x="3573018" y="2099177"/>
                  </a:lnTo>
                  <a:lnTo>
                    <a:pt x="0" y="2099177"/>
                  </a:lnTo>
                  <a:close/>
                </a:path>
              </a:pathLst>
            </a:custGeom>
            <a:solidFill>
              <a:srgbClr val="89B9C6"/>
            </a:solidFill>
          </p:spPr>
        </p:sp>
        <p:sp>
          <p:nvSpPr>
            <p:cNvPr name="TextBox 4" id="4"/>
            <p:cNvSpPr txBox="true"/>
            <p:nvPr/>
          </p:nvSpPr>
          <p:spPr>
            <a:xfrm>
              <a:off x="0" y="-47625"/>
              <a:ext cx="3573018"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666664" y="4888546"/>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52117" y="6742896"/>
            <a:ext cx="420123" cy="417068"/>
          </a:xfrm>
          <a:custGeom>
            <a:avLst/>
            <a:gdLst/>
            <a:ahLst/>
            <a:cxnLst/>
            <a:rect r="r" b="b" t="t" l="l"/>
            <a:pathLst>
              <a:path h="417068" w="420123">
                <a:moveTo>
                  <a:pt x="0" y="0"/>
                </a:moveTo>
                <a:lnTo>
                  <a:pt x="420124" y="0"/>
                </a:lnTo>
                <a:lnTo>
                  <a:pt x="420124" y="417068"/>
                </a:lnTo>
                <a:lnTo>
                  <a:pt x="0" y="417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829459" y="5542297"/>
            <a:ext cx="342782" cy="606693"/>
          </a:xfrm>
          <a:custGeom>
            <a:avLst/>
            <a:gdLst/>
            <a:ahLst/>
            <a:cxnLst/>
            <a:rect r="r" b="b" t="t" l="l"/>
            <a:pathLst>
              <a:path h="606693" w="342782">
                <a:moveTo>
                  <a:pt x="0" y="0"/>
                </a:moveTo>
                <a:lnTo>
                  <a:pt x="342782" y="0"/>
                </a:lnTo>
                <a:lnTo>
                  <a:pt x="342782" y="606693"/>
                </a:lnTo>
                <a:lnTo>
                  <a:pt x="0" y="606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324857" y="837254"/>
            <a:ext cx="14049878" cy="9009484"/>
          </a:xfrm>
          <a:custGeom>
            <a:avLst/>
            <a:gdLst/>
            <a:ahLst/>
            <a:cxnLst/>
            <a:rect r="r" b="b" t="t" l="l"/>
            <a:pathLst>
              <a:path h="9009484" w="14049878">
                <a:moveTo>
                  <a:pt x="0" y="0"/>
                </a:moveTo>
                <a:lnTo>
                  <a:pt x="14049878" y="0"/>
                </a:lnTo>
                <a:lnTo>
                  <a:pt x="14049878" y="9009484"/>
                </a:lnTo>
                <a:lnTo>
                  <a:pt x="0" y="9009484"/>
                </a:lnTo>
                <a:lnTo>
                  <a:pt x="0" y="0"/>
                </a:lnTo>
                <a:close/>
              </a:path>
            </a:pathLst>
          </a:custGeom>
          <a:blipFill>
            <a:blip r:embed="rId10"/>
            <a:stretch>
              <a:fillRect l="0" t="0" r="0" b="0"/>
            </a:stretch>
          </a:blipFill>
        </p:spPr>
      </p:sp>
      <p:sp>
        <p:nvSpPr>
          <p:cNvPr name="Freeform 10" id="10"/>
          <p:cNvSpPr/>
          <p:nvPr/>
        </p:nvSpPr>
        <p:spPr>
          <a:xfrm flipH="false" flipV="false" rot="0">
            <a:off x="518217" y="5845644"/>
            <a:ext cx="4617128" cy="2856848"/>
          </a:xfrm>
          <a:custGeom>
            <a:avLst/>
            <a:gdLst/>
            <a:ahLst/>
            <a:cxnLst/>
            <a:rect r="r" b="b" t="t" l="l"/>
            <a:pathLst>
              <a:path h="2856848" w="4617128">
                <a:moveTo>
                  <a:pt x="0" y="0"/>
                </a:moveTo>
                <a:lnTo>
                  <a:pt x="4617128" y="0"/>
                </a:lnTo>
                <a:lnTo>
                  <a:pt x="4617128" y="2856848"/>
                </a:lnTo>
                <a:lnTo>
                  <a:pt x="0" y="2856848"/>
                </a:lnTo>
                <a:lnTo>
                  <a:pt x="0" y="0"/>
                </a:lnTo>
                <a:close/>
              </a:path>
            </a:pathLst>
          </a:custGeom>
          <a:blipFill>
            <a:blip r:embed="rId11"/>
            <a:stretch>
              <a:fillRect l="0" t="0" r="0" b="0"/>
            </a:stretch>
          </a:blipFill>
        </p:spPr>
      </p:sp>
      <p:sp>
        <p:nvSpPr>
          <p:cNvPr name="TextBox 11" id="11"/>
          <p:cNvSpPr txBox="true"/>
          <p:nvPr/>
        </p:nvSpPr>
        <p:spPr>
          <a:xfrm rot="0">
            <a:off x="6370866" y="6672597"/>
            <a:ext cx="9957859" cy="1736725"/>
          </a:xfrm>
          <a:prstGeom prst="rect">
            <a:avLst/>
          </a:prstGeom>
        </p:spPr>
        <p:txBody>
          <a:bodyPr anchor="t" rtlCol="false" tIns="0" lIns="0" bIns="0" rIns="0">
            <a:spAutoFit/>
          </a:bodyPr>
          <a:lstStyle/>
          <a:p>
            <a:pPr>
              <a:lnSpc>
                <a:spcPts val="3500"/>
              </a:lnSpc>
              <a:spcBef>
                <a:spcPct val="0"/>
              </a:spcBef>
            </a:pPr>
            <a:r>
              <a:rPr lang="en-US" sz="2500">
                <a:solidFill>
                  <a:srgbClr val="FFFFFF"/>
                </a:solidFill>
                <a:latin typeface="Cerebri Bold"/>
              </a:rPr>
              <a:t># </a:t>
            </a:r>
            <a:r>
              <a:rPr lang="en-US" sz="2500">
                <a:solidFill>
                  <a:srgbClr val="E97145"/>
                </a:solidFill>
                <a:latin typeface="Cerebri Bold"/>
              </a:rPr>
              <a:t>Exercise 4</a:t>
            </a:r>
            <a:r>
              <a:rPr lang="en-US" sz="2500">
                <a:solidFill>
                  <a:srgbClr val="FFFFFF"/>
                </a:solidFill>
                <a:latin typeface="Cerebri Bold"/>
              </a:rPr>
              <a:t>: Function that returns the sum of two numbers</a:t>
            </a:r>
          </a:p>
          <a:p>
            <a:pPr>
              <a:lnSpc>
                <a:spcPts val="3500"/>
              </a:lnSpc>
              <a:spcBef>
                <a:spcPct val="0"/>
              </a:spcBef>
            </a:pPr>
            <a:r>
              <a:rPr lang="en-US" sz="2500">
                <a:solidFill>
                  <a:srgbClr val="FFFFFF"/>
                </a:solidFill>
                <a:latin typeface="Cerebri"/>
              </a:rPr>
              <a:t>Instructions: Write and test a function that returns the sum of two numbers</a:t>
            </a:r>
          </a:p>
          <a:p>
            <a:pPr>
              <a:lnSpc>
                <a:spcPts val="3500"/>
              </a:lnSpc>
              <a:spcBef>
                <a:spcPct val="0"/>
              </a:spcBef>
            </a:pPr>
          </a:p>
        </p:txBody>
      </p:sp>
      <p:sp>
        <p:nvSpPr>
          <p:cNvPr name="TextBox 12" id="12"/>
          <p:cNvSpPr txBox="true"/>
          <p:nvPr/>
        </p:nvSpPr>
        <p:spPr>
          <a:xfrm rot="0">
            <a:off x="6370866" y="5090582"/>
            <a:ext cx="9957859" cy="1298575"/>
          </a:xfrm>
          <a:prstGeom prst="rect">
            <a:avLst/>
          </a:prstGeom>
        </p:spPr>
        <p:txBody>
          <a:bodyPr anchor="t" rtlCol="false" tIns="0" lIns="0" bIns="0" rIns="0">
            <a:spAutoFit/>
          </a:bodyPr>
          <a:lstStyle/>
          <a:p>
            <a:pPr>
              <a:lnSpc>
                <a:spcPts val="3500"/>
              </a:lnSpc>
              <a:spcBef>
                <a:spcPct val="0"/>
              </a:spcBef>
            </a:pPr>
            <a:r>
              <a:rPr lang="en-US" sz="2500">
                <a:solidFill>
                  <a:srgbClr val="FFFFFF"/>
                </a:solidFill>
                <a:latin typeface="Cerebri Bold"/>
              </a:rPr>
              <a:t>#</a:t>
            </a:r>
            <a:r>
              <a:rPr lang="en-US" sz="2500">
                <a:solidFill>
                  <a:srgbClr val="E97145"/>
                </a:solidFill>
                <a:latin typeface="Cerebri Bold"/>
              </a:rPr>
              <a:t> Exercise 3</a:t>
            </a:r>
            <a:r>
              <a:rPr lang="en-US" sz="2500">
                <a:solidFill>
                  <a:srgbClr val="FFFFFF"/>
                </a:solidFill>
                <a:latin typeface="Cerebri Bold"/>
              </a:rPr>
              <a:t>: Loop through a List</a:t>
            </a:r>
          </a:p>
          <a:p>
            <a:pPr>
              <a:lnSpc>
                <a:spcPts val="3500"/>
              </a:lnSpc>
              <a:spcBef>
                <a:spcPct val="0"/>
              </a:spcBef>
            </a:pPr>
            <a:r>
              <a:rPr lang="en-US" sz="2500">
                <a:solidFill>
                  <a:srgbClr val="FFFFFF"/>
                </a:solidFill>
                <a:latin typeface="Cerebri"/>
              </a:rPr>
              <a:t>Instructions: Create a list of numbers and use a loop to print each element</a:t>
            </a:r>
          </a:p>
        </p:txBody>
      </p:sp>
      <p:sp>
        <p:nvSpPr>
          <p:cNvPr name="TextBox 13" id="13"/>
          <p:cNvSpPr txBox="true"/>
          <p:nvPr/>
        </p:nvSpPr>
        <p:spPr>
          <a:xfrm rot="0">
            <a:off x="6370866" y="3256596"/>
            <a:ext cx="9875938" cy="1298575"/>
          </a:xfrm>
          <a:prstGeom prst="rect">
            <a:avLst/>
          </a:prstGeom>
        </p:spPr>
        <p:txBody>
          <a:bodyPr anchor="t" rtlCol="false" tIns="0" lIns="0" bIns="0" rIns="0">
            <a:spAutoFit/>
          </a:bodyPr>
          <a:lstStyle/>
          <a:p>
            <a:pPr>
              <a:lnSpc>
                <a:spcPts val="3500"/>
              </a:lnSpc>
              <a:spcBef>
                <a:spcPct val="0"/>
              </a:spcBef>
            </a:pPr>
            <a:r>
              <a:rPr lang="en-US" sz="2500">
                <a:solidFill>
                  <a:srgbClr val="FFFFFF"/>
                </a:solidFill>
                <a:latin typeface="Cerebri Bold"/>
              </a:rPr>
              <a:t># </a:t>
            </a:r>
            <a:r>
              <a:rPr lang="en-US" sz="2500">
                <a:solidFill>
                  <a:srgbClr val="E97145"/>
                </a:solidFill>
                <a:latin typeface="Cerebri Bold"/>
              </a:rPr>
              <a:t>Exercise 2</a:t>
            </a:r>
            <a:r>
              <a:rPr lang="en-US" sz="2500">
                <a:solidFill>
                  <a:srgbClr val="FFFFFF"/>
                </a:solidFill>
                <a:latin typeface="Cerebri Bold"/>
              </a:rPr>
              <a:t>: Simple Calculator with Conditional Statements</a:t>
            </a:r>
          </a:p>
          <a:p>
            <a:pPr>
              <a:lnSpc>
                <a:spcPts val="3500"/>
              </a:lnSpc>
              <a:spcBef>
                <a:spcPct val="0"/>
              </a:spcBef>
            </a:pPr>
            <a:r>
              <a:rPr lang="en-US" sz="2500">
                <a:solidFill>
                  <a:srgbClr val="FFFFFF"/>
                </a:solidFill>
                <a:latin typeface="Cerebri"/>
              </a:rPr>
              <a:t>Instructions: Ask the user for two numbers and an operation; perform the operation</a:t>
            </a:r>
          </a:p>
        </p:txBody>
      </p:sp>
      <p:sp>
        <p:nvSpPr>
          <p:cNvPr name="TextBox 14" id="14"/>
          <p:cNvSpPr txBox="true"/>
          <p:nvPr/>
        </p:nvSpPr>
        <p:spPr>
          <a:xfrm rot="0">
            <a:off x="6396265" y="1672271"/>
            <a:ext cx="9850538" cy="1298575"/>
          </a:xfrm>
          <a:prstGeom prst="rect">
            <a:avLst/>
          </a:prstGeom>
        </p:spPr>
        <p:txBody>
          <a:bodyPr anchor="t" rtlCol="false" tIns="0" lIns="0" bIns="0" rIns="0">
            <a:spAutoFit/>
          </a:bodyPr>
          <a:lstStyle/>
          <a:p>
            <a:pPr>
              <a:lnSpc>
                <a:spcPts val="3500"/>
              </a:lnSpc>
              <a:spcBef>
                <a:spcPct val="0"/>
              </a:spcBef>
            </a:pPr>
            <a:r>
              <a:rPr lang="en-US" sz="2500">
                <a:solidFill>
                  <a:srgbClr val="FFFFFF"/>
                </a:solidFill>
                <a:latin typeface="Cerebri Bold"/>
              </a:rPr>
              <a:t># </a:t>
            </a:r>
            <a:r>
              <a:rPr lang="en-US" sz="2500">
                <a:solidFill>
                  <a:srgbClr val="E97145"/>
                </a:solidFill>
                <a:latin typeface="Cerebri Bold"/>
              </a:rPr>
              <a:t>Exercise 1</a:t>
            </a:r>
            <a:r>
              <a:rPr lang="en-US" sz="2500">
                <a:solidFill>
                  <a:srgbClr val="FFFFFF"/>
                </a:solidFill>
                <a:latin typeface="Cerebri Bold"/>
              </a:rPr>
              <a:t>: Variable Assignments and Operations</a:t>
            </a:r>
          </a:p>
          <a:p>
            <a:pPr>
              <a:lnSpc>
                <a:spcPts val="3500"/>
              </a:lnSpc>
              <a:spcBef>
                <a:spcPct val="0"/>
              </a:spcBef>
            </a:pPr>
            <a:r>
              <a:rPr lang="en-US" sz="2500">
                <a:solidFill>
                  <a:srgbClr val="FFFFFF"/>
                </a:solidFill>
                <a:latin typeface="Cerebri"/>
              </a:rPr>
              <a:t>Instructions: Create two variables, assign numerical values, and perform all arithmetic operations</a:t>
            </a:r>
          </a:p>
        </p:txBody>
      </p:sp>
      <p:sp>
        <p:nvSpPr>
          <p:cNvPr name="TextBox 15" id="15"/>
          <p:cNvSpPr txBox="true"/>
          <p:nvPr/>
        </p:nvSpPr>
        <p:spPr>
          <a:xfrm rot="0">
            <a:off x="518217" y="1285758"/>
            <a:ext cx="4889528" cy="1517678"/>
          </a:xfrm>
          <a:prstGeom prst="rect">
            <a:avLst/>
          </a:prstGeom>
        </p:spPr>
        <p:txBody>
          <a:bodyPr anchor="t" rtlCol="false" tIns="0" lIns="0" bIns="0" rIns="0">
            <a:spAutoFit/>
          </a:bodyPr>
          <a:lstStyle/>
          <a:p>
            <a:pPr>
              <a:lnSpc>
                <a:spcPts val="6164"/>
              </a:lnSpc>
            </a:pPr>
            <a:r>
              <a:rPr lang="en-US" sz="4403">
                <a:solidFill>
                  <a:srgbClr val="18212F"/>
                </a:solidFill>
                <a:latin typeface="Cerebri Bold"/>
              </a:rPr>
              <a:t>Finish it and win some candy</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18288000" cy="10744347"/>
            <a:chOff x="0" y="0"/>
            <a:chExt cx="3573018" cy="2099177"/>
          </a:xfrm>
        </p:grpSpPr>
        <p:sp>
          <p:nvSpPr>
            <p:cNvPr name="Freeform 3" id="3"/>
            <p:cNvSpPr/>
            <p:nvPr/>
          </p:nvSpPr>
          <p:spPr>
            <a:xfrm flipH="false" flipV="false" rot="0">
              <a:off x="0" y="0"/>
              <a:ext cx="3573018" cy="2099177"/>
            </a:xfrm>
            <a:custGeom>
              <a:avLst/>
              <a:gdLst/>
              <a:ahLst/>
              <a:cxnLst/>
              <a:rect r="r" b="b" t="t" l="l"/>
              <a:pathLst>
                <a:path h="2099177" w="3573018">
                  <a:moveTo>
                    <a:pt x="0" y="0"/>
                  </a:moveTo>
                  <a:lnTo>
                    <a:pt x="3573018" y="0"/>
                  </a:lnTo>
                  <a:lnTo>
                    <a:pt x="3573018" y="2099177"/>
                  </a:lnTo>
                  <a:lnTo>
                    <a:pt x="0" y="2099177"/>
                  </a:lnTo>
                  <a:close/>
                </a:path>
              </a:pathLst>
            </a:custGeom>
            <a:solidFill>
              <a:srgbClr val="89B9C6"/>
            </a:solidFill>
          </p:spPr>
        </p:sp>
        <p:sp>
          <p:nvSpPr>
            <p:cNvPr name="TextBox 4" id="4"/>
            <p:cNvSpPr txBox="true"/>
            <p:nvPr/>
          </p:nvSpPr>
          <p:spPr>
            <a:xfrm>
              <a:off x="0" y="-47625"/>
              <a:ext cx="3573018"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309946" y="-457347"/>
            <a:ext cx="10803794" cy="7373589"/>
          </a:xfrm>
          <a:custGeom>
            <a:avLst/>
            <a:gdLst/>
            <a:ahLst/>
            <a:cxnLst/>
            <a:rect r="r" b="b" t="t" l="l"/>
            <a:pathLst>
              <a:path h="7373589" w="10803794">
                <a:moveTo>
                  <a:pt x="0" y="0"/>
                </a:moveTo>
                <a:lnTo>
                  <a:pt x="10803794" y="0"/>
                </a:lnTo>
                <a:lnTo>
                  <a:pt x="10803794" y="7373589"/>
                </a:lnTo>
                <a:lnTo>
                  <a:pt x="0" y="737358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717631" y="700425"/>
            <a:ext cx="9785815" cy="9586575"/>
          </a:xfrm>
          <a:custGeom>
            <a:avLst/>
            <a:gdLst/>
            <a:ahLst/>
            <a:cxnLst/>
            <a:rect r="r" b="b" t="t" l="l"/>
            <a:pathLst>
              <a:path h="9586575" w="9785815">
                <a:moveTo>
                  <a:pt x="0" y="0"/>
                </a:moveTo>
                <a:lnTo>
                  <a:pt x="9785815" y="0"/>
                </a:lnTo>
                <a:lnTo>
                  <a:pt x="9785815" y="9586575"/>
                </a:lnTo>
                <a:lnTo>
                  <a:pt x="0" y="9586575"/>
                </a:lnTo>
                <a:lnTo>
                  <a:pt x="0" y="0"/>
                </a:lnTo>
                <a:close/>
              </a:path>
            </a:pathLst>
          </a:custGeom>
          <a:blipFill>
            <a:blip r:embed="rId4"/>
            <a:stretch>
              <a:fillRect l="0" t="-1039" r="0" b="-1039"/>
            </a:stretch>
          </a:blipFill>
        </p:spPr>
      </p:sp>
      <p:sp>
        <p:nvSpPr>
          <p:cNvPr name="Freeform 7" id="7"/>
          <p:cNvSpPr/>
          <p:nvPr/>
        </p:nvSpPr>
        <p:spPr>
          <a:xfrm flipH="false" flipV="false" rot="0">
            <a:off x="1028700" y="5703477"/>
            <a:ext cx="6866701" cy="4583523"/>
          </a:xfrm>
          <a:custGeom>
            <a:avLst/>
            <a:gdLst/>
            <a:ahLst/>
            <a:cxnLst/>
            <a:rect r="r" b="b" t="t" l="l"/>
            <a:pathLst>
              <a:path h="4583523" w="6866701">
                <a:moveTo>
                  <a:pt x="0" y="0"/>
                </a:moveTo>
                <a:lnTo>
                  <a:pt x="6866701" y="0"/>
                </a:lnTo>
                <a:lnTo>
                  <a:pt x="6866701" y="4583523"/>
                </a:lnTo>
                <a:lnTo>
                  <a:pt x="0" y="4583523"/>
                </a:lnTo>
                <a:lnTo>
                  <a:pt x="0" y="0"/>
                </a:lnTo>
                <a:close/>
              </a:path>
            </a:pathLst>
          </a:custGeom>
          <a:blipFill>
            <a:blip r:embed="rId5">
              <a:alphaModFix amt="73000"/>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5592393" cy="10744347"/>
            <a:chOff x="0" y="0"/>
            <a:chExt cx="1092614" cy="2099177"/>
          </a:xfrm>
        </p:grpSpPr>
        <p:sp>
          <p:nvSpPr>
            <p:cNvPr name="Freeform 3" id="3"/>
            <p:cNvSpPr/>
            <p:nvPr/>
          </p:nvSpPr>
          <p:spPr>
            <a:xfrm flipH="false" flipV="false" rot="0">
              <a:off x="0" y="0"/>
              <a:ext cx="1092614" cy="2099177"/>
            </a:xfrm>
            <a:custGeom>
              <a:avLst/>
              <a:gdLst/>
              <a:ahLst/>
              <a:cxnLst/>
              <a:rect r="r" b="b" t="t" l="l"/>
              <a:pathLst>
                <a:path h="2099177" w="1092614">
                  <a:moveTo>
                    <a:pt x="0" y="0"/>
                  </a:moveTo>
                  <a:lnTo>
                    <a:pt x="1092614" y="0"/>
                  </a:lnTo>
                  <a:lnTo>
                    <a:pt x="1092614" y="2099177"/>
                  </a:lnTo>
                  <a:lnTo>
                    <a:pt x="0" y="2099177"/>
                  </a:lnTo>
                  <a:close/>
                </a:path>
              </a:pathLst>
            </a:custGeom>
            <a:solidFill>
              <a:srgbClr val="89B9C6"/>
            </a:solidFill>
          </p:spPr>
        </p:sp>
        <p:sp>
          <p:nvSpPr>
            <p:cNvPr name="TextBox 4" id="4"/>
            <p:cNvSpPr txBox="true"/>
            <p:nvPr/>
          </p:nvSpPr>
          <p:spPr>
            <a:xfrm>
              <a:off x="0" y="-47625"/>
              <a:ext cx="1092614"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60323" y="5024851"/>
            <a:ext cx="548926" cy="571054"/>
          </a:xfrm>
          <a:custGeom>
            <a:avLst/>
            <a:gdLst/>
            <a:ahLst/>
            <a:cxnLst/>
            <a:rect r="r" b="b" t="t" l="l"/>
            <a:pathLst>
              <a:path h="571054" w="548926">
                <a:moveTo>
                  <a:pt x="0" y="0"/>
                </a:moveTo>
                <a:lnTo>
                  <a:pt x="548925" y="0"/>
                </a:lnTo>
                <a:lnTo>
                  <a:pt x="548925" y="571055"/>
                </a:lnTo>
                <a:lnTo>
                  <a:pt x="0" y="571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52117" y="6742896"/>
            <a:ext cx="420123" cy="417068"/>
          </a:xfrm>
          <a:custGeom>
            <a:avLst/>
            <a:gdLst/>
            <a:ahLst/>
            <a:cxnLst/>
            <a:rect r="r" b="b" t="t" l="l"/>
            <a:pathLst>
              <a:path h="417068" w="420123">
                <a:moveTo>
                  <a:pt x="0" y="0"/>
                </a:moveTo>
                <a:lnTo>
                  <a:pt x="420124" y="0"/>
                </a:lnTo>
                <a:lnTo>
                  <a:pt x="420124" y="417068"/>
                </a:lnTo>
                <a:lnTo>
                  <a:pt x="0" y="417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623117" y="5678603"/>
            <a:ext cx="342782" cy="606693"/>
          </a:xfrm>
          <a:custGeom>
            <a:avLst/>
            <a:gdLst/>
            <a:ahLst/>
            <a:cxnLst/>
            <a:rect r="r" b="b" t="t" l="l"/>
            <a:pathLst>
              <a:path h="606693" w="342782">
                <a:moveTo>
                  <a:pt x="0" y="0"/>
                </a:moveTo>
                <a:lnTo>
                  <a:pt x="342782" y="0"/>
                </a:lnTo>
                <a:lnTo>
                  <a:pt x="342782" y="606693"/>
                </a:lnTo>
                <a:lnTo>
                  <a:pt x="0" y="606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324857" y="837254"/>
            <a:ext cx="14049878" cy="9009484"/>
          </a:xfrm>
          <a:custGeom>
            <a:avLst/>
            <a:gdLst/>
            <a:ahLst/>
            <a:cxnLst/>
            <a:rect r="r" b="b" t="t" l="l"/>
            <a:pathLst>
              <a:path h="9009484" w="14049878">
                <a:moveTo>
                  <a:pt x="0" y="0"/>
                </a:moveTo>
                <a:lnTo>
                  <a:pt x="14049878" y="0"/>
                </a:lnTo>
                <a:lnTo>
                  <a:pt x="14049878" y="9009484"/>
                </a:lnTo>
                <a:lnTo>
                  <a:pt x="0" y="9009484"/>
                </a:lnTo>
                <a:lnTo>
                  <a:pt x="0" y="0"/>
                </a:lnTo>
                <a:close/>
              </a:path>
            </a:pathLst>
          </a:custGeom>
          <a:blipFill>
            <a:blip r:embed="rId10"/>
            <a:stretch>
              <a:fillRect l="0" t="0" r="0" b="0"/>
            </a:stretch>
          </a:blipFill>
        </p:spPr>
      </p:sp>
      <p:sp>
        <p:nvSpPr>
          <p:cNvPr name="Freeform 10" id="10"/>
          <p:cNvSpPr/>
          <p:nvPr/>
        </p:nvSpPr>
        <p:spPr>
          <a:xfrm flipH="false" flipV="false" rot="0">
            <a:off x="6139659" y="1474887"/>
            <a:ext cx="9866116" cy="6470997"/>
          </a:xfrm>
          <a:custGeom>
            <a:avLst/>
            <a:gdLst/>
            <a:ahLst/>
            <a:cxnLst/>
            <a:rect r="r" b="b" t="t" l="l"/>
            <a:pathLst>
              <a:path h="6470997" w="9866116">
                <a:moveTo>
                  <a:pt x="0" y="0"/>
                </a:moveTo>
                <a:lnTo>
                  <a:pt x="9866116" y="0"/>
                </a:lnTo>
                <a:lnTo>
                  <a:pt x="9866116" y="6470997"/>
                </a:lnTo>
                <a:lnTo>
                  <a:pt x="0" y="6470997"/>
                </a:lnTo>
                <a:lnTo>
                  <a:pt x="0" y="0"/>
                </a:lnTo>
                <a:close/>
              </a:path>
            </a:pathLst>
          </a:custGeom>
          <a:blipFill>
            <a:blip r:embed="rId11"/>
            <a:stretch>
              <a:fillRect l="0" t="0" r="-1538" b="0"/>
            </a:stretch>
          </a:blipFill>
        </p:spPr>
      </p:sp>
      <p:sp>
        <p:nvSpPr>
          <p:cNvPr name="Freeform 11" id="11"/>
          <p:cNvSpPr/>
          <p:nvPr/>
        </p:nvSpPr>
        <p:spPr>
          <a:xfrm flipH="false" flipV="false" rot="0">
            <a:off x="6238278" y="1474887"/>
            <a:ext cx="484872" cy="363186"/>
          </a:xfrm>
          <a:custGeom>
            <a:avLst/>
            <a:gdLst/>
            <a:ahLst/>
            <a:cxnLst/>
            <a:rect r="r" b="b" t="t" l="l"/>
            <a:pathLst>
              <a:path h="363186" w="484872">
                <a:moveTo>
                  <a:pt x="0" y="0"/>
                </a:moveTo>
                <a:lnTo>
                  <a:pt x="484872" y="0"/>
                </a:lnTo>
                <a:lnTo>
                  <a:pt x="484872" y="363186"/>
                </a:lnTo>
                <a:lnTo>
                  <a:pt x="0" y="363186"/>
                </a:lnTo>
                <a:lnTo>
                  <a:pt x="0" y="0"/>
                </a:lnTo>
                <a:close/>
              </a:path>
            </a:pathLst>
          </a:custGeom>
          <a:blipFill>
            <a:blip r:embed="rId12"/>
            <a:stretch>
              <a:fillRect l="0" t="0" r="0" b="0"/>
            </a:stretch>
          </a:blipFill>
        </p:spPr>
      </p:sp>
      <p:sp>
        <p:nvSpPr>
          <p:cNvPr name="TextBox 12" id="12"/>
          <p:cNvSpPr txBox="true"/>
          <p:nvPr/>
        </p:nvSpPr>
        <p:spPr>
          <a:xfrm rot="0">
            <a:off x="1028700" y="942975"/>
            <a:ext cx="4399105" cy="713505"/>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Basics of Python</a:t>
            </a:r>
          </a:p>
        </p:txBody>
      </p:sp>
      <p:sp>
        <p:nvSpPr>
          <p:cNvPr name="TextBox 13" id="13"/>
          <p:cNvSpPr txBox="true"/>
          <p:nvPr/>
        </p:nvSpPr>
        <p:spPr>
          <a:xfrm rot="0">
            <a:off x="1373326" y="1950634"/>
            <a:ext cx="3709854" cy="647151"/>
          </a:xfrm>
          <a:prstGeom prst="rect">
            <a:avLst/>
          </a:prstGeom>
        </p:spPr>
        <p:txBody>
          <a:bodyPr anchor="t" rtlCol="false" tIns="0" lIns="0" bIns="0" rIns="0">
            <a:spAutoFit/>
          </a:bodyPr>
          <a:lstStyle/>
          <a:p>
            <a:pPr>
              <a:lnSpc>
                <a:spcPts val="5382"/>
              </a:lnSpc>
            </a:pPr>
            <a:r>
              <a:rPr lang="en-US" sz="3844">
                <a:solidFill>
                  <a:srgbClr val="FFFFFF"/>
                </a:solidFill>
                <a:latin typeface="Cerebri Bold"/>
              </a:rPr>
              <a:t>Solution Code</a:t>
            </a:r>
          </a:p>
        </p:txBody>
      </p:sp>
      <p:sp>
        <p:nvSpPr>
          <p:cNvPr name="AutoShape 14" id="14"/>
          <p:cNvSpPr/>
          <p:nvPr/>
        </p:nvSpPr>
        <p:spPr>
          <a:xfrm>
            <a:off x="-1064435" y="3161537"/>
            <a:ext cx="6492240"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5592393" cy="10744347"/>
            <a:chOff x="0" y="0"/>
            <a:chExt cx="1092614" cy="2099177"/>
          </a:xfrm>
        </p:grpSpPr>
        <p:sp>
          <p:nvSpPr>
            <p:cNvPr name="Freeform 3" id="3"/>
            <p:cNvSpPr/>
            <p:nvPr/>
          </p:nvSpPr>
          <p:spPr>
            <a:xfrm flipH="false" flipV="false" rot="0">
              <a:off x="0" y="0"/>
              <a:ext cx="1092614" cy="2099177"/>
            </a:xfrm>
            <a:custGeom>
              <a:avLst/>
              <a:gdLst/>
              <a:ahLst/>
              <a:cxnLst/>
              <a:rect r="r" b="b" t="t" l="l"/>
              <a:pathLst>
                <a:path h="2099177" w="1092614">
                  <a:moveTo>
                    <a:pt x="0" y="0"/>
                  </a:moveTo>
                  <a:lnTo>
                    <a:pt x="1092614" y="0"/>
                  </a:lnTo>
                  <a:lnTo>
                    <a:pt x="1092614" y="2099177"/>
                  </a:lnTo>
                  <a:lnTo>
                    <a:pt x="0" y="2099177"/>
                  </a:lnTo>
                  <a:close/>
                </a:path>
              </a:pathLst>
            </a:custGeom>
            <a:solidFill>
              <a:srgbClr val="89B9C6"/>
            </a:solidFill>
          </p:spPr>
        </p:sp>
        <p:sp>
          <p:nvSpPr>
            <p:cNvPr name="TextBox 4" id="4"/>
            <p:cNvSpPr txBox="true"/>
            <p:nvPr/>
          </p:nvSpPr>
          <p:spPr>
            <a:xfrm>
              <a:off x="0" y="-47625"/>
              <a:ext cx="1092614"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60323" y="5024851"/>
            <a:ext cx="548926" cy="571054"/>
          </a:xfrm>
          <a:custGeom>
            <a:avLst/>
            <a:gdLst/>
            <a:ahLst/>
            <a:cxnLst/>
            <a:rect r="r" b="b" t="t" l="l"/>
            <a:pathLst>
              <a:path h="571054" w="548926">
                <a:moveTo>
                  <a:pt x="0" y="0"/>
                </a:moveTo>
                <a:lnTo>
                  <a:pt x="548925" y="0"/>
                </a:lnTo>
                <a:lnTo>
                  <a:pt x="548925" y="571055"/>
                </a:lnTo>
                <a:lnTo>
                  <a:pt x="0" y="571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52117" y="6742896"/>
            <a:ext cx="420123" cy="417068"/>
          </a:xfrm>
          <a:custGeom>
            <a:avLst/>
            <a:gdLst/>
            <a:ahLst/>
            <a:cxnLst/>
            <a:rect r="r" b="b" t="t" l="l"/>
            <a:pathLst>
              <a:path h="417068" w="420123">
                <a:moveTo>
                  <a:pt x="0" y="0"/>
                </a:moveTo>
                <a:lnTo>
                  <a:pt x="420124" y="0"/>
                </a:lnTo>
                <a:lnTo>
                  <a:pt x="420124" y="417068"/>
                </a:lnTo>
                <a:lnTo>
                  <a:pt x="0" y="417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623117" y="5678603"/>
            <a:ext cx="342782" cy="606693"/>
          </a:xfrm>
          <a:custGeom>
            <a:avLst/>
            <a:gdLst/>
            <a:ahLst/>
            <a:cxnLst/>
            <a:rect r="r" b="b" t="t" l="l"/>
            <a:pathLst>
              <a:path h="606693" w="342782">
                <a:moveTo>
                  <a:pt x="0" y="0"/>
                </a:moveTo>
                <a:lnTo>
                  <a:pt x="342782" y="0"/>
                </a:lnTo>
                <a:lnTo>
                  <a:pt x="342782" y="606693"/>
                </a:lnTo>
                <a:lnTo>
                  <a:pt x="0" y="606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324857" y="837254"/>
            <a:ext cx="14049878" cy="9009484"/>
          </a:xfrm>
          <a:custGeom>
            <a:avLst/>
            <a:gdLst/>
            <a:ahLst/>
            <a:cxnLst/>
            <a:rect r="r" b="b" t="t" l="l"/>
            <a:pathLst>
              <a:path h="9009484" w="14049878">
                <a:moveTo>
                  <a:pt x="0" y="0"/>
                </a:moveTo>
                <a:lnTo>
                  <a:pt x="14049878" y="0"/>
                </a:lnTo>
                <a:lnTo>
                  <a:pt x="14049878" y="9009484"/>
                </a:lnTo>
                <a:lnTo>
                  <a:pt x="0" y="9009484"/>
                </a:lnTo>
                <a:lnTo>
                  <a:pt x="0" y="0"/>
                </a:lnTo>
                <a:close/>
              </a:path>
            </a:pathLst>
          </a:custGeom>
          <a:blipFill>
            <a:blip r:embed="rId10"/>
            <a:stretch>
              <a:fillRect l="0" t="0" r="0" b="0"/>
            </a:stretch>
          </a:blipFill>
        </p:spPr>
      </p:sp>
      <p:sp>
        <p:nvSpPr>
          <p:cNvPr name="Freeform 10" id="10"/>
          <p:cNvSpPr/>
          <p:nvPr/>
        </p:nvSpPr>
        <p:spPr>
          <a:xfrm flipH="false" flipV="false" rot="0">
            <a:off x="6236719" y="1474887"/>
            <a:ext cx="484872" cy="363186"/>
          </a:xfrm>
          <a:custGeom>
            <a:avLst/>
            <a:gdLst/>
            <a:ahLst/>
            <a:cxnLst/>
            <a:rect r="r" b="b" t="t" l="l"/>
            <a:pathLst>
              <a:path h="363186" w="484872">
                <a:moveTo>
                  <a:pt x="0" y="0"/>
                </a:moveTo>
                <a:lnTo>
                  <a:pt x="484872" y="0"/>
                </a:lnTo>
                <a:lnTo>
                  <a:pt x="484872" y="363186"/>
                </a:lnTo>
                <a:lnTo>
                  <a:pt x="0" y="363186"/>
                </a:lnTo>
                <a:lnTo>
                  <a:pt x="0" y="0"/>
                </a:lnTo>
                <a:close/>
              </a:path>
            </a:pathLst>
          </a:custGeom>
          <a:blipFill>
            <a:blip r:embed="rId11"/>
            <a:stretch>
              <a:fillRect l="0" t="0" r="0" b="0"/>
            </a:stretch>
          </a:blipFill>
        </p:spPr>
      </p:sp>
      <p:sp>
        <p:nvSpPr>
          <p:cNvPr name="Freeform 11" id="11"/>
          <p:cNvSpPr/>
          <p:nvPr/>
        </p:nvSpPr>
        <p:spPr>
          <a:xfrm flipH="false" flipV="false" rot="0">
            <a:off x="6069602" y="2439081"/>
            <a:ext cx="10560387" cy="3411399"/>
          </a:xfrm>
          <a:custGeom>
            <a:avLst/>
            <a:gdLst/>
            <a:ahLst/>
            <a:cxnLst/>
            <a:rect r="r" b="b" t="t" l="l"/>
            <a:pathLst>
              <a:path h="3411399" w="10560387">
                <a:moveTo>
                  <a:pt x="0" y="0"/>
                </a:moveTo>
                <a:lnTo>
                  <a:pt x="10560387" y="0"/>
                </a:lnTo>
                <a:lnTo>
                  <a:pt x="10560387" y="3411399"/>
                </a:lnTo>
                <a:lnTo>
                  <a:pt x="0" y="3411399"/>
                </a:lnTo>
                <a:lnTo>
                  <a:pt x="0" y="0"/>
                </a:lnTo>
                <a:close/>
              </a:path>
            </a:pathLst>
          </a:custGeom>
          <a:blipFill>
            <a:blip r:embed="rId12"/>
            <a:stretch>
              <a:fillRect l="0" t="0" r="0" b="0"/>
            </a:stretch>
          </a:blipFill>
        </p:spPr>
      </p:sp>
      <p:sp>
        <p:nvSpPr>
          <p:cNvPr name="TextBox 12" id="12"/>
          <p:cNvSpPr txBox="true"/>
          <p:nvPr/>
        </p:nvSpPr>
        <p:spPr>
          <a:xfrm rot="0">
            <a:off x="1028700" y="942975"/>
            <a:ext cx="4399105" cy="713505"/>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Basics of Python</a:t>
            </a:r>
          </a:p>
        </p:txBody>
      </p:sp>
      <p:sp>
        <p:nvSpPr>
          <p:cNvPr name="TextBox 13" id="13"/>
          <p:cNvSpPr txBox="true"/>
          <p:nvPr/>
        </p:nvSpPr>
        <p:spPr>
          <a:xfrm rot="0">
            <a:off x="1373326" y="1950634"/>
            <a:ext cx="3709854" cy="647151"/>
          </a:xfrm>
          <a:prstGeom prst="rect">
            <a:avLst/>
          </a:prstGeom>
        </p:spPr>
        <p:txBody>
          <a:bodyPr anchor="t" rtlCol="false" tIns="0" lIns="0" bIns="0" rIns="0">
            <a:spAutoFit/>
          </a:bodyPr>
          <a:lstStyle/>
          <a:p>
            <a:pPr>
              <a:lnSpc>
                <a:spcPts val="5382"/>
              </a:lnSpc>
            </a:pPr>
            <a:r>
              <a:rPr lang="en-US" sz="3844">
                <a:solidFill>
                  <a:srgbClr val="FFFFFF"/>
                </a:solidFill>
                <a:latin typeface="Cerebri Bold"/>
              </a:rPr>
              <a:t>Solution Code</a:t>
            </a:r>
          </a:p>
        </p:txBody>
      </p:sp>
      <p:sp>
        <p:nvSpPr>
          <p:cNvPr name="AutoShape 14" id="14"/>
          <p:cNvSpPr/>
          <p:nvPr/>
        </p:nvSpPr>
        <p:spPr>
          <a:xfrm>
            <a:off x="-1064435" y="3161537"/>
            <a:ext cx="6492240"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24070"/>
        </a:solidFill>
      </p:bgPr>
    </p:bg>
    <p:spTree>
      <p:nvGrpSpPr>
        <p:cNvPr id="1" name=""/>
        <p:cNvGrpSpPr/>
        <p:nvPr/>
      </p:nvGrpSpPr>
      <p:grpSpPr>
        <a:xfrm>
          <a:off x="0" y="0"/>
          <a:ext cx="0" cy="0"/>
          <a:chOff x="0" y="0"/>
          <a:chExt cx="0" cy="0"/>
        </a:xfrm>
      </p:grpSpPr>
      <p:grpSp>
        <p:nvGrpSpPr>
          <p:cNvPr name="Group 2" id="2"/>
          <p:cNvGrpSpPr/>
          <p:nvPr/>
        </p:nvGrpSpPr>
        <p:grpSpPr>
          <a:xfrm rot="0">
            <a:off x="0" y="0"/>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232E54"/>
            </a:solidFill>
          </p:spPr>
        </p:sp>
        <p:sp>
          <p:nvSpPr>
            <p:cNvPr name="TextBox 4" id="4"/>
            <p:cNvSpPr txBox="true"/>
            <p:nvPr/>
          </p:nvSpPr>
          <p:spPr>
            <a:xfrm>
              <a:off x="0" y="-47625"/>
              <a:ext cx="1092614" cy="2057447"/>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2467445" y="4859062"/>
            <a:ext cx="4440912" cy="2751764"/>
            <a:chOff x="0" y="0"/>
            <a:chExt cx="867643" cy="537626"/>
          </a:xfrm>
        </p:grpSpPr>
        <p:sp>
          <p:nvSpPr>
            <p:cNvPr name="Freeform 6" id="6"/>
            <p:cNvSpPr/>
            <p:nvPr/>
          </p:nvSpPr>
          <p:spPr>
            <a:xfrm flipH="false" flipV="false" rot="0">
              <a:off x="0" y="0"/>
              <a:ext cx="867643" cy="537626"/>
            </a:xfrm>
            <a:custGeom>
              <a:avLst/>
              <a:gdLst/>
              <a:ahLst/>
              <a:cxnLst/>
              <a:rect r="r" b="b" t="t" l="l"/>
              <a:pathLst>
                <a:path h="537626" w="867643">
                  <a:moveTo>
                    <a:pt x="0" y="0"/>
                  </a:moveTo>
                  <a:lnTo>
                    <a:pt x="867643" y="0"/>
                  </a:lnTo>
                  <a:lnTo>
                    <a:pt x="867643" y="537626"/>
                  </a:lnTo>
                  <a:lnTo>
                    <a:pt x="0" y="537626"/>
                  </a:lnTo>
                  <a:close/>
                </a:path>
              </a:pathLst>
            </a:custGeom>
            <a:solidFill>
              <a:srgbClr val="F7C934"/>
            </a:solidFill>
          </p:spPr>
        </p:sp>
        <p:sp>
          <p:nvSpPr>
            <p:cNvPr name="TextBox 7" id="7"/>
            <p:cNvSpPr txBox="true"/>
            <p:nvPr/>
          </p:nvSpPr>
          <p:spPr>
            <a:xfrm>
              <a:off x="0" y="-47625"/>
              <a:ext cx="867643" cy="585251"/>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8942097" y="2489890"/>
            <a:ext cx="1078723" cy="1215462"/>
          </a:xfrm>
          <a:custGeom>
            <a:avLst/>
            <a:gdLst/>
            <a:ahLst/>
            <a:cxnLst/>
            <a:rect r="r" b="b" t="t" l="l"/>
            <a:pathLst>
              <a:path h="1215462" w="1078723">
                <a:moveTo>
                  <a:pt x="0" y="0"/>
                </a:moveTo>
                <a:lnTo>
                  <a:pt x="1078723" y="0"/>
                </a:lnTo>
                <a:lnTo>
                  <a:pt x="1078723" y="1215462"/>
                </a:lnTo>
                <a:lnTo>
                  <a:pt x="0" y="1215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876553" y="5409072"/>
            <a:ext cx="1209812" cy="1203762"/>
          </a:xfrm>
          <a:custGeom>
            <a:avLst/>
            <a:gdLst/>
            <a:ahLst/>
            <a:cxnLst/>
            <a:rect r="r" b="b" t="t" l="l"/>
            <a:pathLst>
              <a:path h="1203762" w="1209812">
                <a:moveTo>
                  <a:pt x="0" y="0"/>
                </a:moveTo>
                <a:lnTo>
                  <a:pt x="1209812" y="0"/>
                </a:lnTo>
                <a:lnTo>
                  <a:pt x="1209812" y="1203762"/>
                </a:lnTo>
                <a:lnTo>
                  <a:pt x="0" y="1203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931354" y="8106835"/>
            <a:ext cx="969121" cy="1189105"/>
          </a:xfrm>
          <a:custGeom>
            <a:avLst/>
            <a:gdLst/>
            <a:ahLst/>
            <a:cxnLst/>
            <a:rect r="r" b="b" t="t" l="l"/>
            <a:pathLst>
              <a:path h="1189105" w="969121">
                <a:moveTo>
                  <a:pt x="0" y="0"/>
                </a:moveTo>
                <a:lnTo>
                  <a:pt x="969121" y="0"/>
                </a:lnTo>
                <a:lnTo>
                  <a:pt x="969121" y="1189105"/>
                </a:lnTo>
                <a:lnTo>
                  <a:pt x="0" y="1189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814520" y="4950551"/>
            <a:ext cx="1268036" cy="1268036"/>
          </a:xfrm>
          <a:custGeom>
            <a:avLst/>
            <a:gdLst/>
            <a:ahLst/>
            <a:cxnLst/>
            <a:rect r="r" b="b" t="t" l="l"/>
            <a:pathLst>
              <a:path h="1268036" w="1268036">
                <a:moveTo>
                  <a:pt x="0" y="0"/>
                </a:moveTo>
                <a:lnTo>
                  <a:pt x="1268036" y="0"/>
                </a:lnTo>
                <a:lnTo>
                  <a:pt x="1268036" y="1268037"/>
                </a:lnTo>
                <a:lnTo>
                  <a:pt x="0" y="12680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3" id="13"/>
          <p:cNvGrpSpPr>
            <a:grpSpLocks noChangeAspect="true"/>
          </p:cNvGrpSpPr>
          <p:nvPr/>
        </p:nvGrpSpPr>
        <p:grpSpPr>
          <a:xfrm rot="0">
            <a:off x="1814520" y="4934195"/>
            <a:ext cx="1305850" cy="1300749"/>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8964C"/>
            </a:solidFill>
          </p:spPr>
        </p:sp>
      </p:grpSp>
      <p:sp>
        <p:nvSpPr>
          <p:cNvPr name="TextBox 16" id="16"/>
          <p:cNvSpPr txBox="true"/>
          <p:nvPr/>
        </p:nvSpPr>
        <p:spPr>
          <a:xfrm rot="0">
            <a:off x="2843243" y="6037092"/>
            <a:ext cx="4065114" cy="593744"/>
          </a:xfrm>
          <a:prstGeom prst="rect">
            <a:avLst/>
          </a:prstGeom>
        </p:spPr>
        <p:txBody>
          <a:bodyPr anchor="t" rtlCol="false" tIns="0" lIns="0" bIns="0" rIns="0">
            <a:spAutoFit/>
          </a:bodyPr>
          <a:lstStyle/>
          <a:p>
            <a:pPr>
              <a:lnSpc>
                <a:spcPts val="4925"/>
              </a:lnSpc>
            </a:pPr>
            <a:r>
              <a:rPr lang="en-US" sz="3518">
                <a:solidFill>
                  <a:srgbClr val="232E54"/>
                </a:solidFill>
                <a:latin typeface="Cerebri Bold"/>
              </a:rPr>
              <a:t>History of Python</a:t>
            </a:r>
          </a:p>
        </p:txBody>
      </p:sp>
      <p:sp>
        <p:nvSpPr>
          <p:cNvPr name="TextBox 17" id="17"/>
          <p:cNvSpPr txBox="true"/>
          <p:nvPr/>
        </p:nvSpPr>
        <p:spPr>
          <a:xfrm rot="0">
            <a:off x="7752785" y="1157251"/>
            <a:ext cx="9631334" cy="912200"/>
          </a:xfrm>
          <a:prstGeom prst="rect">
            <a:avLst/>
          </a:prstGeom>
        </p:spPr>
        <p:txBody>
          <a:bodyPr anchor="t" rtlCol="false" tIns="0" lIns="0" bIns="0" rIns="0">
            <a:spAutoFit/>
          </a:bodyPr>
          <a:lstStyle/>
          <a:p>
            <a:pPr>
              <a:lnSpc>
                <a:spcPts val="7471"/>
              </a:lnSpc>
            </a:pPr>
            <a:r>
              <a:rPr lang="en-US" sz="5336">
                <a:solidFill>
                  <a:srgbClr val="FFFFFF"/>
                </a:solidFill>
                <a:latin typeface="Cerebri Bold"/>
              </a:rPr>
              <a:t>Python – a tool, not a reptile</a:t>
            </a:r>
          </a:p>
        </p:txBody>
      </p:sp>
      <p:sp>
        <p:nvSpPr>
          <p:cNvPr name="TextBox 18" id="18"/>
          <p:cNvSpPr txBox="true"/>
          <p:nvPr/>
        </p:nvSpPr>
        <p:spPr>
          <a:xfrm rot="0">
            <a:off x="10475516" y="2445574"/>
            <a:ext cx="7068110" cy="1469070"/>
          </a:xfrm>
          <a:prstGeom prst="rect">
            <a:avLst/>
          </a:prstGeom>
        </p:spPr>
        <p:txBody>
          <a:bodyPr anchor="t" rtlCol="false" tIns="0" lIns="0" bIns="0" rIns="0">
            <a:spAutoFit/>
          </a:bodyPr>
          <a:lstStyle/>
          <a:p>
            <a:pPr>
              <a:lnSpc>
                <a:spcPts val="3933"/>
              </a:lnSpc>
            </a:pPr>
            <a:r>
              <a:rPr lang="en-US" sz="2604">
                <a:solidFill>
                  <a:srgbClr val="FFFFFF"/>
                </a:solidFill>
                <a:latin typeface="Glacial Indifference"/>
              </a:rPr>
              <a:t>Creation: Python, created by Guido van Rossum, was first released in 1991 as a language emphasizing code readability.</a:t>
            </a:r>
          </a:p>
        </p:txBody>
      </p:sp>
      <p:sp>
        <p:nvSpPr>
          <p:cNvPr name="TextBox 19" id="19"/>
          <p:cNvSpPr txBox="true"/>
          <p:nvPr/>
        </p:nvSpPr>
        <p:spPr>
          <a:xfrm rot="0">
            <a:off x="10475516" y="5194144"/>
            <a:ext cx="7068110" cy="1469070"/>
          </a:xfrm>
          <a:prstGeom prst="rect">
            <a:avLst/>
          </a:prstGeom>
        </p:spPr>
        <p:txBody>
          <a:bodyPr anchor="t" rtlCol="false" tIns="0" lIns="0" bIns="0" rIns="0">
            <a:spAutoFit/>
          </a:bodyPr>
          <a:lstStyle/>
          <a:p>
            <a:pPr>
              <a:lnSpc>
                <a:spcPts val="3933"/>
              </a:lnSpc>
            </a:pPr>
            <a:r>
              <a:rPr lang="en-US" sz="2604">
                <a:solidFill>
                  <a:srgbClr val="FFFFFF"/>
                </a:solidFill>
                <a:latin typeface="Glacial Indifference"/>
              </a:rPr>
              <a:t>Philosophy: Influenced by ABC and Modula-3, its design follows "The Zen of Python" which promotes simplicity and elegance.</a:t>
            </a:r>
          </a:p>
        </p:txBody>
      </p:sp>
      <p:sp>
        <p:nvSpPr>
          <p:cNvPr name="TextBox 20" id="20"/>
          <p:cNvSpPr txBox="true"/>
          <p:nvPr/>
        </p:nvSpPr>
        <p:spPr>
          <a:xfrm rot="0">
            <a:off x="10331302" y="7942742"/>
            <a:ext cx="7068110" cy="1964370"/>
          </a:xfrm>
          <a:prstGeom prst="rect">
            <a:avLst/>
          </a:prstGeom>
        </p:spPr>
        <p:txBody>
          <a:bodyPr anchor="t" rtlCol="false" tIns="0" lIns="0" bIns="0" rIns="0">
            <a:spAutoFit/>
          </a:bodyPr>
          <a:lstStyle/>
          <a:p>
            <a:pPr>
              <a:lnSpc>
                <a:spcPts val="3933"/>
              </a:lnSpc>
            </a:pPr>
            <a:r>
              <a:rPr lang="en-US" sz="2604">
                <a:solidFill>
                  <a:srgbClr val="FFFFFF"/>
                </a:solidFill>
                <a:latin typeface="Glacial Indifference"/>
              </a:rPr>
              <a:t>Evolution: Python has evolved through major updates, with Python 3.0 in 2008 making significant improvements for consistency and efficiency.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176472" y="5486660"/>
            <a:ext cx="13227113" cy="4800340"/>
          </a:xfrm>
          <a:custGeom>
            <a:avLst/>
            <a:gdLst/>
            <a:ahLst/>
            <a:cxnLst/>
            <a:rect r="r" b="b" t="t" l="l"/>
            <a:pathLst>
              <a:path h="4800340" w="13227113">
                <a:moveTo>
                  <a:pt x="0" y="0"/>
                </a:moveTo>
                <a:lnTo>
                  <a:pt x="13227113" y="0"/>
                </a:lnTo>
                <a:lnTo>
                  <a:pt x="13227113" y="4800340"/>
                </a:lnTo>
                <a:lnTo>
                  <a:pt x="0" y="4800340"/>
                </a:lnTo>
                <a:lnTo>
                  <a:pt x="0" y="0"/>
                </a:lnTo>
                <a:close/>
              </a:path>
            </a:pathLst>
          </a:custGeom>
          <a:blipFill>
            <a:blip r:embed="rId3">
              <a:alphaModFix amt="31000"/>
            </a:blip>
            <a:stretch>
              <a:fillRect l="0" t="0" r="0" b="0"/>
            </a:stretch>
          </a:blipFill>
        </p:spPr>
      </p:sp>
      <p:sp>
        <p:nvSpPr>
          <p:cNvPr name="TextBox 4" id="4"/>
          <p:cNvSpPr txBox="true"/>
          <p:nvPr/>
        </p:nvSpPr>
        <p:spPr>
          <a:xfrm rot="0">
            <a:off x="3437637" y="2059294"/>
            <a:ext cx="11412726" cy="2171993"/>
          </a:xfrm>
          <a:prstGeom prst="rect">
            <a:avLst/>
          </a:prstGeom>
        </p:spPr>
        <p:txBody>
          <a:bodyPr anchor="t" rtlCol="false" tIns="0" lIns="0" bIns="0" rIns="0">
            <a:spAutoFit/>
          </a:bodyPr>
          <a:lstStyle/>
          <a:p>
            <a:pPr algn="ctr">
              <a:lnSpc>
                <a:spcPts val="17714"/>
              </a:lnSpc>
            </a:pPr>
            <a:r>
              <a:rPr lang="en-US" sz="12653">
                <a:solidFill>
                  <a:srgbClr val="FFFFFF"/>
                </a:solidFill>
                <a:latin typeface="Cerebri Bold"/>
              </a:rPr>
              <a:t>Thank you!</a:t>
            </a:r>
          </a:p>
        </p:txBody>
      </p:sp>
      <p:sp>
        <p:nvSpPr>
          <p:cNvPr name="TextBox 5" id="5"/>
          <p:cNvSpPr txBox="true"/>
          <p:nvPr/>
        </p:nvSpPr>
        <p:spPr>
          <a:xfrm rot="0">
            <a:off x="6398852" y="4366688"/>
            <a:ext cx="5914212" cy="574009"/>
          </a:xfrm>
          <a:prstGeom prst="rect">
            <a:avLst/>
          </a:prstGeom>
        </p:spPr>
        <p:txBody>
          <a:bodyPr anchor="t" rtlCol="false" tIns="0" lIns="0" bIns="0" rIns="0">
            <a:spAutoFit/>
          </a:bodyPr>
          <a:lstStyle/>
          <a:p>
            <a:pPr algn="ctr">
              <a:lnSpc>
                <a:spcPts val="4704"/>
              </a:lnSpc>
            </a:pPr>
            <a:r>
              <a:rPr lang="en-US" sz="3360" spc="517">
                <a:solidFill>
                  <a:srgbClr val="FFFFFF"/>
                </a:solidFill>
                <a:latin typeface="Cerebri Bold"/>
              </a:rPr>
              <a:t>ANY QUESTION?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715265" y="2799376"/>
            <a:ext cx="5062944" cy="911010"/>
            <a:chOff x="0" y="0"/>
            <a:chExt cx="2258571" cy="406400"/>
          </a:xfrm>
        </p:grpSpPr>
        <p:sp>
          <p:nvSpPr>
            <p:cNvPr name="Freeform 4" id="4"/>
            <p:cNvSpPr/>
            <p:nvPr/>
          </p:nvSpPr>
          <p:spPr>
            <a:xfrm flipH="false" flipV="false" rot="0">
              <a:off x="0" y="0"/>
              <a:ext cx="2258571" cy="406400"/>
            </a:xfrm>
            <a:custGeom>
              <a:avLst/>
              <a:gdLst/>
              <a:ahLst/>
              <a:cxnLst/>
              <a:rect r="r" b="b" t="t" l="l"/>
              <a:pathLst>
                <a:path h="406400" w="2258571">
                  <a:moveTo>
                    <a:pt x="2055371" y="0"/>
                  </a:moveTo>
                  <a:cubicBezTo>
                    <a:pt x="2167595" y="0"/>
                    <a:pt x="2258571" y="90976"/>
                    <a:pt x="2258571" y="203200"/>
                  </a:cubicBezTo>
                  <a:cubicBezTo>
                    <a:pt x="2258571" y="315424"/>
                    <a:pt x="2167595" y="406400"/>
                    <a:pt x="2055371" y="406400"/>
                  </a:cubicBezTo>
                  <a:lnTo>
                    <a:pt x="203200" y="406400"/>
                  </a:lnTo>
                  <a:cubicBezTo>
                    <a:pt x="90976" y="406400"/>
                    <a:pt x="0" y="315424"/>
                    <a:pt x="0" y="203200"/>
                  </a:cubicBezTo>
                  <a:cubicBezTo>
                    <a:pt x="0" y="90976"/>
                    <a:pt x="90976" y="0"/>
                    <a:pt x="203200" y="0"/>
                  </a:cubicBezTo>
                  <a:close/>
                </a:path>
              </a:pathLst>
            </a:custGeom>
            <a:solidFill>
              <a:srgbClr val="9DC5D0">
                <a:alpha val="86667"/>
              </a:srgbClr>
            </a:solidFill>
          </p:spPr>
        </p:sp>
        <p:sp>
          <p:nvSpPr>
            <p:cNvPr name="TextBox 5" id="5"/>
            <p:cNvSpPr txBox="true"/>
            <p:nvPr/>
          </p:nvSpPr>
          <p:spPr>
            <a:xfrm>
              <a:off x="0" y="-47625"/>
              <a:ext cx="2258571" cy="454025"/>
            </a:xfrm>
            <a:prstGeom prst="rect">
              <a:avLst/>
            </a:prstGeom>
          </p:spPr>
          <p:txBody>
            <a:bodyPr anchor="ctr" rtlCol="false" tIns="50800" lIns="50800" bIns="50800" rIns="50800"/>
            <a:lstStyle/>
            <a:p>
              <a:pPr algn="ctr">
                <a:lnSpc>
                  <a:spcPts val="3500"/>
                </a:lnSpc>
              </a:pPr>
              <a:r>
                <a:rPr lang="en-US" sz="2500">
                  <a:solidFill>
                    <a:srgbClr val="000000">
                      <a:alpha val="86667"/>
                    </a:srgbClr>
                  </a:solidFill>
                  <a:latin typeface="Cerebri Bold"/>
                </a:rPr>
                <a:t>easy and intuitive</a:t>
              </a:r>
            </a:p>
          </p:txBody>
        </p:sp>
      </p:grpSp>
      <p:grpSp>
        <p:nvGrpSpPr>
          <p:cNvPr name="Group 6" id="6"/>
          <p:cNvGrpSpPr/>
          <p:nvPr/>
        </p:nvGrpSpPr>
        <p:grpSpPr>
          <a:xfrm rot="0">
            <a:off x="9246737" y="4278970"/>
            <a:ext cx="5118874" cy="911010"/>
            <a:chOff x="0" y="0"/>
            <a:chExt cx="2283521" cy="406400"/>
          </a:xfrm>
        </p:grpSpPr>
        <p:sp>
          <p:nvSpPr>
            <p:cNvPr name="Freeform 7" id="7"/>
            <p:cNvSpPr/>
            <p:nvPr/>
          </p:nvSpPr>
          <p:spPr>
            <a:xfrm flipH="false" flipV="false" rot="0">
              <a:off x="0" y="0"/>
              <a:ext cx="2283521" cy="406400"/>
            </a:xfrm>
            <a:custGeom>
              <a:avLst/>
              <a:gdLst/>
              <a:ahLst/>
              <a:cxnLst/>
              <a:rect r="r" b="b" t="t" l="l"/>
              <a:pathLst>
                <a:path h="406400" w="2283521">
                  <a:moveTo>
                    <a:pt x="2080321" y="0"/>
                  </a:moveTo>
                  <a:cubicBezTo>
                    <a:pt x="2192546" y="0"/>
                    <a:pt x="2283521" y="90976"/>
                    <a:pt x="2283521" y="203200"/>
                  </a:cubicBezTo>
                  <a:cubicBezTo>
                    <a:pt x="2283521" y="315424"/>
                    <a:pt x="2192546" y="406400"/>
                    <a:pt x="2080321" y="406400"/>
                  </a:cubicBezTo>
                  <a:lnTo>
                    <a:pt x="203200" y="406400"/>
                  </a:lnTo>
                  <a:cubicBezTo>
                    <a:pt x="90976" y="406400"/>
                    <a:pt x="0" y="315424"/>
                    <a:pt x="0" y="203200"/>
                  </a:cubicBezTo>
                  <a:cubicBezTo>
                    <a:pt x="0" y="90976"/>
                    <a:pt x="90976" y="0"/>
                    <a:pt x="203200" y="0"/>
                  </a:cubicBezTo>
                  <a:close/>
                </a:path>
              </a:pathLst>
            </a:custGeom>
            <a:solidFill>
              <a:srgbClr val="E97145">
                <a:alpha val="86667"/>
              </a:srgbClr>
            </a:solidFill>
          </p:spPr>
        </p:sp>
        <p:sp>
          <p:nvSpPr>
            <p:cNvPr name="TextBox 8" id="8"/>
            <p:cNvSpPr txBox="true"/>
            <p:nvPr/>
          </p:nvSpPr>
          <p:spPr>
            <a:xfrm>
              <a:off x="0" y="-47625"/>
              <a:ext cx="2283521" cy="454025"/>
            </a:xfrm>
            <a:prstGeom prst="rect">
              <a:avLst/>
            </a:prstGeom>
          </p:spPr>
          <p:txBody>
            <a:bodyPr anchor="ctr" rtlCol="false" tIns="50800" lIns="50800" bIns="50800" rIns="50800"/>
            <a:lstStyle/>
            <a:p>
              <a:pPr algn="ctr">
                <a:lnSpc>
                  <a:spcPts val="3500"/>
                </a:lnSpc>
              </a:pPr>
              <a:r>
                <a:rPr lang="en-US" sz="2500">
                  <a:solidFill>
                    <a:srgbClr val="000000">
                      <a:alpha val="86667"/>
                    </a:srgbClr>
                  </a:solidFill>
                  <a:latin typeface="Cerebri Bold"/>
                </a:rPr>
                <a:t>understandable </a:t>
              </a:r>
            </a:p>
          </p:txBody>
        </p:sp>
      </p:grpSp>
      <p:sp>
        <p:nvSpPr>
          <p:cNvPr name="Freeform 9" id="9"/>
          <p:cNvSpPr/>
          <p:nvPr/>
        </p:nvSpPr>
        <p:spPr>
          <a:xfrm flipH="true" flipV="false" rot="0">
            <a:off x="7049624" y="2910783"/>
            <a:ext cx="516146" cy="688195"/>
          </a:xfrm>
          <a:custGeom>
            <a:avLst/>
            <a:gdLst/>
            <a:ahLst/>
            <a:cxnLst/>
            <a:rect r="r" b="b" t="t" l="l"/>
            <a:pathLst>
              <a:path h="688195" w="516146">
                <a:moveTo>
                  <a:pt x="516146" y="0"/>
                </a:moveTo>
                <a:lnTo>
                  <a:pt x="0" y="0"/>
                </a:lnTo>
                <a:lnTo>
                  <a:pt x="0" y="688195"/>
                </a:lnTo>
                <a:lnTo>
                  <a:pt x="516146" y="688195"/>
                </a:lnTo>
                <a:lnTo>
                  <a:pt x="51614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9587488" y="4390378"/>
            <a:ext cx="516146" cy="688195"/>
          </a:xfrm>
          <a:custGeom>
            <a:avLst/>
            <a:gdLst/>
            <a:ahLst/>
            <a:cxnLst/>
            <a:rect r="r" b="b" t="t" l="l"/>
            <a:pathLst>
              <a:path h="688195" w="516146">
                <a:moveTo>
                  <a:pt x="516146" y="0"/>
                </a:moveTo>
                <a:lnTo>
                  <a:pt x="0" y="0"/>
                </a:lnTo>
                <a:lnTo>
                  <a:pt x="0" y="688195"/>
                </a:lnTo>
                <a:lnTo>
                  <a:pt x="516146" y="688195"/>
                </a:lnTo>
                <a:lnTo>
                  <a:pt x="516146" y="0"/>
                </a:lnTo>
                <a:close/>
              </a:path>
            </a:pathLst>
          </a:custGeom>
          <a:blipFill>
            <a:blip r:embed="rId3">
              <a:alphaModFix amt="87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68489" y="1729801"/>
            <a:ext cx="5656508" cy="6012263"/>
          </a:xfrm>
          <a:custGeom>
            <a:avLst/>
            <a:gdLst/>
            <a:ahLst/>
            <a:cxnLst/>
            <a:rect r="r" b="b" t="t" l="l"/>
            <a:pathLst>
              <a:path h="6012263" w="5656508">
                <a:moveTo>
                  <a:pt x="0" y="0"/>
                </a:moveTo>
                <a:lnTo>
                  <a:pt x="5656508" y="0"/>
                </a:lnTo>
                <a:lnTo>
                  <a:pt x="5656508" y="6012264"/>
                </a:lnTo>
                <a:lnTo>
                  <a:pt x="0" y="6012264"/>
                </a:lnTo>
                <a:lnTo>
                  <a:pt x="0" y="0"/>
                </a:lnTo>
                <a:close/>
              </a:path>
            </a:pathLst>
          </a:custGeom>
          <a:blipFill>
            <a:blip r:embed="rId5"/>
            <a:stretch>
              <a:fillRect l="0" t="0" r="0" b="0"/>
            </a:stretch>
          </a:blipFill>
        </p:spPr>
      </p:sp>
      <p:grpSp>
        <p:nvGrpSpPr>
          <p:cNvPr name="Group 12" id="12"/>
          <p:cNvGrpSpPr/>
          <p:nvPr/>
        </p:nvGrpSpPr>
        <p:grpSpPr>
          <a:xfrm rot="0">
            <a:off x="11778209" y="5761480"/>
            <a:ext cx="5481091" cy="911010"/>
            <a:chOff x="0" y="0"/>
            <a:chExt cx="2445105" cy="406400"/>
          </a:xfrm>
        </p:grpSpPr>
        <p:sp>
          <p:nvSpPr>
            <p:cNvPr name="Freeform 13" id="13"/>
            <p:cNvSpPr/>
            <p:nvPr/>
          </p:nvSpPr>
          <p:spPr>
            <a:xfrm flipH="false" flipV="false" rot="0">
              <a:off x="0" y="0"/>
              <a:ext cx="2445105" cy="406400"/>
            </a:xfrm>
            <a:custGeom>
              <a:avLst/>
              <a:gdLst/>
              <a:ahLst/>
              <a:cxnLst/>
              <a:rect r="r" b="b" t="t" l="l"/>
              <a:pathLst>
                <a:path h="406400" w="2445105">
                  <a:moveTo>
                    <a:pt x="2241905" y="0"/>
                  </a:moveTo>
                  <a:cubicBezTo>
                    <a:pt x="2354130" y="0"/>
                    <a:pt x="2445105" y="90976"/>
                    <a:pt x="2445105" y="203200"/>
                  </a:cubicBezTo>
                  <a:cubicBezTo>
                    <a:pt x="2445105" y="315424"/>
                    <a:pt x="2354130" y="406400"/>
                    <a:pt x="2241905" y="406400"/>
                  </a:cubicBezTo>
                  <a:lnTo>
                    <a:pt x="203200" y="406400"/>
                  </a:lnTo>
                  <a:cubicBezTo>
                    <a:pt x="90976" y="406400"/>
                    <a:pt x="0" y="315424"/>
                    <a:pt x="0" y="203200"/>
                  </a:cubicBezTo>
                  <a:cubicBezTo>
                    <a:pt x="0" y="90976"/>
                    <a:pt x="90976" y="0"/>
                    <a:pt x="203200" y="0"/>
                  </a:cubicBezTo>
                  <a:close/>
                </a:path>
              </a:pathLst>
            </a:custGeom>
            <a:solidFill>
              <a:srgbClr val="9DC5D0">
                <a:alpha val="86667"/>
              </a:srgbClr>
            </a:solidFill>
          </p:spPr>
        </p:sp>
        <p:sp>
          <p:nvSpPr>
            <p:cNvPr name="TextBox 14" id="14"/>
            <p:cNvSpPr txBox="true"/>
            <p:nvPr/>
          </p:nvSpPr>
          <p:spPr>
            <a:xfrm>
              <a:off x="0" y="-47625"/>
              <a:ext cx="2445105" cy="454025"/>
            </a:xfrm>
            <a:prstGeom prst="rect">
              <a:avLst/>
            </a:prstGeom>
          </p:spPr>
          <p:txBody>
            <a:bodyPr anchor="ctr" rtlCol="false" tIns="50800" lIns="50800" bIns="50800" rIns="50800"/>
            <a:lstStyle/>
            <a:p>
              <a:pPr algn="ctr">
                <a:lnSpc>
                  <a:spcPts val="3500"/>
                </a:lnSpc>
              </a:pPr>
              <a:r>
                <a:rPr lang="en-US" sz="2500">
                  <a:solidFill>
                    <a:srgbClr val="000000">
                      <a:alpha val="86667"/>
                    </a:srgbClr>
                  </a:solidFill>
                  <a:latin typeface="Cerebri Bold"/>
                </a:rPr>
                <a:t>suitable for everyday tasks</a:t>
              </a:r>
            </a:p>
          </p:txBody>
        </p:sp>
      </p:grpSp>
      <p:sp>
        <p:nvSpPr>
          <p:cNvPr name="Freeform 15" id="15"/>
          <p:cNvSpPr/>
          <p:nvPr/>
        </p:nvSpPr>
        <p:spPr>
          <a:xfrm flipH="true" flipV="false" rot="0">
            <a:off x="11966248" y="5872888"/>
            <a:ext cx="516146" cy="688195"/>
          </a:xfrm>
          <a:custGeom>
            <a:avLst/>
            <a:gdLst/>
            <a:ahLst/>
            <a:cxnLst/>
            <a:rect r="r" b="b" t="t" l="l"/>
            <a:pathLst>
              <a:path h="688195" w="516146">
                <a:moveTo>
                  <a:pt x="516146" y="0"/>
                </a:moveTo>
                <a:lnTo>
                  <a:pt x="0" y="0"/>
                </a:lnTo>
                <a:lnTo>
                  <a:pt x="0" y="688195"/>
                </a:lnTo>
                <a:lnTo>
                  <a:pt x="516146" y="688195"/>
                </a:lnTo>
                <a:lnTo>
                  <a:pt x="516146" y="0"/>
                </a:lnTo>
                <a:close/>
              </a:path>
            </a:pathLst>
          </a:custGeom>
          <a:blipFill>
            <a:blip r:embed="rId3">
              <a:alphaModFix amt="87000"/>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8734362" y="8478941"/>
            <a:ext cx="10067565" cy="1073426"/>
          </a:xfrm>
          <a:prstGeom prst="rect">
            <a:avLst/>
          </a:prstGeom>
        </p:spPr>
        <p:txBody>
          <a:bodyPr anchor="t" rtlCol="false" tIns="0" lIns="0" bIns="0" rIns="0">
            <a:spAutoFit/>
          </a:bodyPr>
          <a:lstStyle/>
          <a:p>
            <a:pPr>
              <a:lnSpc>
                <a:spcPts val="8025"/>
              </a:lnSpc>
            </a:pPr>
            <a:r>
              <a:rPr lang="en-US" sz="8106">
                <a:solidFill>
                  <a:srgbClr val="FFFFFF"/>
                </a:solidFill>
                <a:latin typeface="Cerebri Bold"/>
                <a:hlinkClick r:id="rId6" tooltip="https://en.wikipedia.org/wiki/Guido_van_Rossum"/>
              </a:rPr>
              <a:t>Guido van Rossum</a:t>
            </a:r>
          </a:p>
        </p:txBody>
      </p:sp>
      <p:sp>
        <p:nvSpPr>
          <p:cNvPr name="TextBox 17" id="17"/>
          <p:cNvSpPr txBox="true"/>
          <p:nvPr/>
        </p:nvSpPr>
        <p:spPr>
          <a:xfrm rot="0">
            <a:off x="1903249" y="7383374"/>
            <a:ext cx="4986989" cy="1303736"/>
          </a:xfrm>
          <a:prstGeom prst="rect">
            <a:avLst/>
          </a:prstGeom>
        </p:spPr>
        <p:txBody>
          <a:bodyPr anchor="t" rtlCol="false" tIns="0" lIns="0" bIns="0" rIns="0">
            <a:spAutoFit/>
          </a:bodyPr>
          <a:lstStyle/>
          <a:p>
            <a:pPr>
              <a:lnSpc>
                <a:spcPts val="3493"/>
              </a:lnSpc>
            </a:pPr>
            <a:r>
              <a:rPr lang="en-US" sz="2313">
                <a:solidFill>
                  <a:srgbClr val="FFFFFF"/>
                </a:solidFill>
                <a:latin typeface="Varela Round"/>
              </a:rPr>
              <a:t>One of the amazing features of Python is the fact that it is actually one person's work.</a:t>
            </a:r>
          </a:p>
        </p:txBody>
      </p:sp>
      <p:sp>
        <p:nvSpPr>
          <p:cNvPr name="TextBox 18" id="18"/>
          <p:cNvSpPr txBox="true"/>
          <p:nvPr/>
        </p:nvSpPr>
        <p:spPr>
          <a:xfrm rot="0">
            <a:off x="808350" y="1121748"/>
            <a:ext cx="7407507" cy="514251"/>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erebri Bold"/>
              </a:rPr>
              <a:t>In 1999, he defined his goals for Python: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0">
            <a:off x="0" y="0"/>
            <a:ext cx="6951368" cy="10287000"/>
            <a:chOff x="0" y="0"/>
            <a:chExt cx="1358123" cy="2009822"/>
          </a:xfrm>
        </p:grpSpPr>
        <p:sp>
          <p:nvSpPr>
            <p:cNvPr name="Freeform 3" id="3"/>
            <p:cNvSpPr/>
            <p:nvPr/>
          </p:nvSpPr>
          <p:spPr>
            <a:xfrm flipH="false" flipV="false" rot="0">
              <a:off x="0" y="0"/>
              <a:ext cx="1358123" cy="2009822"/>
            </a:xfrm>
            <a:custGeom>
              <a:avLst/>
              <a:gdLst/>
              <a:ahLst/>
              <a:cxnLst/>
              <a:rect r="r" b="b" t="t" l="l"/>
              <a:pathLst>
                <a:path h="2009822" w="1358123">
                  <a:moveTo>
                    <a:pt x="0" y="0"/>
                  </a:moveTo>
                  <a:lnTo>
                    <a:pt x="1358123" y="0"/>
                  </a:lnTo>
                  <a:lnTo>
                    <a:pt x="1358123" y="2009822"/>
                  </a:lnTo>
                  <a:lnTo>
                    <a:pt x="0" y="2009822"/>
                  </a:lnTo>
                  <a:close/>
                </a:path>
              </a:pathLst>
            </a:custGeom>
            <a:solidFill>
              <a:srgbClr val="453254"/>
            </a:solidFill>
          </p:spPr>
        </p:sp>
        <p:sp>
          <p:nvSpPr>
            <p:cNvPr name="TextBox 4" id="4"/>
            <p:cNvSpPr txBox="true"/>
            <p:nvPr/>
          </p:nvSpPr>
          <p:spPr>
            <a:xfrm>
              <a:off x="0" y="-47625"/>
              <a:ext cx="1358123"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5400000">
            <a:off x="4965619" y="7871365"/>
            <a:ext cx="4870755" cy="0"/>
          </a:xfrm>
          <a:prstGeom prst="line">
            <a:avLst/>
          </a:prstGeom>
          <a:ln cap="flat" w="47625">
            <a:solidFill>
              <a:srgbClr val="FFFFFF"/>
            </a:solidFill>
            <a:prstDash val="solid"/>
            <a:headEnd type="none" len="sm" w="sm"/>
            <a:tailEnd type="none" len="sm" w="sm"/>
          </a:ln>
        </p:spPr>
      </p:sp>
      <p:sp>
        <p:nvSpPr>
          <p:cNvPr name="TextBox 7" id="7"/>
          <p:cNvSpPr txBox="true"/>
          <p:nvPr/>
        </p:nvSpPr>
        <p:spPr>
          <a:xfrm rot="0">
            <a:off x="8051819" y="3010112"/>
            <a:ext cx="9518285" cy="6037169"/>
          </a:xfrm>
          <a:prstGeom prst="rect">
            <a:avLst/>
          </a:prstGeom>
        </p:spPr>
        <p:txBody>
          <a:bodyPr anchor="t" rtlCol="false" tIns="0" lIns="0" bIns="0" rIns="0">
            <a:spAutoFit/>
          </a:bodyPr>
          <a:lstStyle/>
          <a:p>
            <a:pPr>
              <a:lnSpc>
                <a:spcPts val="4022"/>
              </a:lnSpc>
            </a:pPr>
            <a:r>
              <a:rPr lang="en-US" sz="2663">
                <a:solidFill>
                  <a:srgbClr val="FFFFFF"/>
                </a:solidFill>
                <a:latin typeface="Glacial Indifference"/>
              </a:rPr>
              <a:t>And while you may know the python as a large snake, the name of the Python programming language comes from an old BBC television comedy sketch series called Monty Python's Flying Circus.</a:t>
            </a:r>
          </a:p>
          <a:p>
            <a:pPr>
              <a:lnSpc>
                <a:spcPts val="4022"/>
              </a:lnSpc>
            </a:pPr>
            <a:r>
              <a:rPr lang="en-US" sz="2663">
                <a:solidFill>
                  <a:srgbClr val="FFFFFF"/>
                </a:solidFill>
                <a:latin typeface="Glacial Indifference"/>
              </a:rPr>
              <a:t>At the height of its success, the Monty Python team were performing their sketches to live audiences across the world, including at the Hollywood Bowl.</a:t>
            </a:r>
          </a:p>
          <a:p>
            <a:pPr>
              <a:lnSpc>
                <a:spcPts val="4022"/>
              </a:lnSpc>
            </a:pPr>
          </a:p>
          <a:p>
            <a:pPr>
              <a:lnSpc>
                <a:spcPts val="4022"/>
              </a:lnSpc>
            </a:pPr>
            <a:r>
              <a:rPr lang="en-US" sz="2663">
                <a:solidFill>
                  <a:srgbClr val="FFFFFF"/>
                </a:solidFill>
                <a:latin typeface="Glacial Indifference"/>
              </a:rPr>
              <a:t>Since Monty Python is considered one of the two fundamental nutrients to a programmer (the other being pizza), Python's creator named the language in honor of the TV show.</a:t>
            </a:r>
          </a:p>
          <a:p>
            <a:pPr>
              <a:lnSpc>
                <a:spcPts val="4022"/>
              </a:lnSpc>
            </a:pPr>
          </a:p>
        </p:txBody>
      </p:sp>
      <p:sp>
        <p:nvSpPr>
          <p:cNvPr name="TextBox 8" id="8"/>
          <p:cNvSpPr txBox="true"/>
          <p:nvPr/>
        </p:nvSpPr>
        <p:spPr>
          <a:xfrm rot="0">
            <a:off x="8592227" y="2039399"/>
            <a:ext cx="5999669" cy="713505"/>
          </a:xfrm>
          <a:prstGeom prst="rect">
            <a:avLst/>
          </a:prstGeom>
        </p:spPr>
        <p:txBody>
          <a:bodyPr anchor="t" rtlCol="false" tIns="0" lIns="0" bIns="0" rIns="0">
            <a:spAutoFit/>
          </a:bodyPr>
          <a:lstStyle/>
          <a:p>
            <a:pPr>
              <a:lnSpc>
                <a:spcPts val="5821"/>
              </a:lnSpc>
            </a:pPr>
            <a:r>
              <a:rPr lang="en-US" sz="4157">
                <a:solidFill>
                  <a:srgbClr val="FFFFFF"/>
                </a:solidFill>
                <a:latin typeface="Cerebri Bold"/>
              </a:rPr>
              <a:t>Curiosity</a:t>
            </a:r>
          </a:p>
        </p:txBody>
      </p:sp>
      <p:grpSp>
        <p:nvGrpSpPr>
          <p:cNvPr name="Group 9" id="9"/>
          <p:cNvGrpSpPr/>
          <p:nvPr/>
        </p:nvGrpSpPr>
        <p:grpSpPr>
          <a:xfrm rot="0">
            <a:off x="910524" y="1295760"/>
            <a:ext cx="5130320" cy="7695480"/>
            <a:chOff x="0" y="0"/>
            <a:chExt cx="6350000" cy="9525000"/>
          </a:xfrm>
        </p:grpSpPr>
        <p:sp>
          <p:nvSpPr>
            <p:cNvPr name="Freeform 10" id="10"/>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0">
            <a:off x="0" y="0"/>
            <a:ext cx="5757489" cy="10287000"/>
            <a:chOff x="0" y="0"/>
            <a:chExt cx="1124869" cy="2009822"/>
          </a:xfrm>
        </p:grpSpPr>
        <p:sp>
          <p:nvSpPr>
            <p:cNvPr name="Freeform 3" id="3"/>
            <p:cNvSpPr/>
            <p:nvPr/>
          </p:nvSpPr>
          <p:spPr>
            <a:xfrm flipH="false" flipV="false" rot="0">
              <a:off x="0" y="0"/>
              <a:ext cx="1124869" cy="2009822"/>
            </a:xfrm>
            <a:custGeom>
              <a:avLst/>
              <a:gdLst/>
              <a:ahLst/>
              <a:cxnLst/>
              <a:rect r="r" b="b" t="t" l="l"/>
              <a:pathLst>
                <a:path h="2009822" w="1124869">
                  <a:moveTo>
                    <a:pt x="0" y="0"/>
                  </a:moveTo>
                  <a:lnTo>
                    <a:pt x="1124869" y="0"/>
                  </a:lnTo>
                  <a:lnTo>
                    <a:pt x="1124869" y="2009822"/>
                  </a:lnTo>
                  <a:lnTo>
                    <a:pt x="0" y="2009822"/>
                  </a:lnTo>
                  <a:close/>
                </a:path>
              </a:pathLst>
            </a:custGeom>
            <a:solidFill>
              <a:srgbClr val="453254"/>
            </a:solidFill>
          </p:spPr>
        </p:sp>
        <p:sp>
          <p:nvSpPr>
            <p:cNvPr name="TextBox 4" id="4"/>
            <p:cNvSpPr txBox="true"/>
            <p:nvPr/>
          </p:nvSpPr>
          <p:spPr>
            <a:xfrm>
              <a:off x="0" y="-47625"/>
              <a:ext cx="1124869"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95452" y="1384293"/>
            <a:ext cx="1972706" cy="1490489"/>
          </a:xfrm>
          <a:custGeom>
            <a:avLst/>
            <a:gdLst/>
            <a:ahLst/>
            <a:cxnLst/>
            <a:rect r="r" b="b" t="t" l="l"/>
            <a:pathLst>
              <a:path h="1490489" w="1972706">
                <a:moveTo>
                  <a:pt x="0" y="0"/>
                </a:moveTo>
                <a:lnTo>
                  <a:pt x="1972706" y="0"/>
                </a:lnTo>
                <a:lnTo>
                  <a:pt x="1972706" y="1490489"/>
                </a:lnTo>
                <a:lnTo>
                  <a:pt x="0" y="1490489"/>
                </a:lnTo>
                <a:lnTo>
                  <a:pt x="0" y="0"/>
                </a:lnTo>
                <a:close/>
              </a:path>
            </a:pathLst>
          </a:custGeom>
          <a:blipFill>
            <a:blip r:embed="rId4"/>
            <a:stretch>
              <a:fillRect l="0" t="0" r="0" b="0"/>
            </a:stretch>
          </a:blipFill>
        </p:spPr>
      </p:sp>
      <p:sp>
        <p:nvSpPr>
          <p:cNvPr name="Freeform 7" id="7"/>
          <p:cNvSpPr/>
          <p:nvPr/>
        </p:nvSpPr>
        <p:spPr>
          <a:xfrm flipH="false" flipV="false" rot="0">
            <a:off x="6182617" y="3731089"/>
            <a:ext cx="1268579" cy="1309543"/>
          </a:xfrm>
          <a:custGeom>
            <a:avLst/>
            <a:gdLst/>
            <a:ahLst/>
            <a:cxnLst/>
            <a:rect r="r" b="b" t="t" l="l"/>
            <a:pathLst>
              <a:path h="1309543" w="1268579">
                <a:moveTo>
                  <a:pt x="0" y="0"/>
                </a:moveTo>
                <a:lnTo>
                  <a:pt x="1268580" y="0"/>
                </a:lnTo>
                <a:lnTo>
                  <a:pt x="1268580" y="1309543"/>
                </a:lnTo>
                <a:lnTo>
                  <a:pt x="0" y="1309543"/>
                </a:lnTo>
                <a:lnTo>
                  <a:pt x="0" y="0"/>
                </a:lnTo>
                <a:close/>
              </a:path>
            </a:pathLst>
          </a:custGeom>
          <a:blipFill>
            <a:blip r:embed="rId5"/>
            <a:stretch>
              <a:fillRect l="0" t="0" r="0" b="0"/>
            </a:stretch>
          </a:blipFill>
        </p:spPr>
      </p:sp>
      <p:grpSp>
        <p:nvGrpSpPr>
          <p:cNvPr name="Group 8" id="8"/>
          <p:cNvGrpSpPr/>
          <p:nvPr/>
        </p:nvGrpSpPr>
        <p:grpSpPr>
          <a:xfrm rot="0">
            <a:off x="9206639" y="5876531"/>
            <a:ext cx="1265896" cy="126589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40663" y="0"/>
                  </a:moveTo>
                  <a:lnTo>
                    <a:pt x="672137" y="0"/>
                  </a:lnTo>
                  <a:cubicBezTo>
                    <a:pt x="749823" y="0"/>
                    <a:pt x="812800" y="62977"/>
                    <a:pt x="812800" y="140663"/>
                  </a:cubicBezTo>
                  <a:lnTo>
                    <a:pt x="812800" y="672137"/>
                  </a:lnTo>
                  <a:cubicBezTo>
                    <a:pt x="812800" y="749823"/>
                    <a:pt x="749823" y="812800"/>
                    <a:pt x="672137" y="812800"/>
                  </a:cubicBezTo>
                  <a:lnTo>
                    <a:pt x="140663" y="812800"/>
                  </a:lnTo>
                  <a:cubicBezTo>
                    <a:pt x="62977" y="812800"/>
                    <a:pt x="0" y="749823"/>
                    <a:pt x="0" y="672137"/>
                  </a:cubicBezTo>
                  <a:lnTo>
                    <a:pt x="0" y="140663"/>
                  </a:lnTo>
                  <a:cubicBezTo>
                    <a:pt x="0" y="62977"/>
                    <a:pt x="62977" y="0"/>
                    <a:pt x="140663" y="0"/>
                  </a:cubicBezTo>
                  <a:close/>
                </a:path>
              </a:pathLst>
            </a:custGeom>
            <a:blipFill>
              <a:blip r:embed="rId6"/>
              <a:stretch>
                <a:fillRect l="-38251" t="0" r="-39844" b="-226"/>
              </a:stretch>
            </a:blipFill>
          </p:spPr>
        </p:sp>
      </p:grpSp>
      <p:grpSp>
        <p:nvGrpSpPr>
          <p:cNvPr name="Group 10" id="10"/>
          <p:cNvGrpSpPr/>
          <p:nvPr/>
        </p:nvGrpSpPr>
        <p:grpSpPr>
          <a:xfrm rot="0">
            <a:off x="6231913" y="8079334"/>
            <a:ext cx="1169988" cy="116998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152193" y="0"/>
                  </a:moveTo>
                  <a:lnTo>
                    <a:pt x="660607" y="0"/>
                  </a:lnTo>
                  <a:cubicBezTo>
                    <a:pt x="744661" y="0"/>
                    <a:pt x="812800" y="68139"/>
                    <a:pt x="812800" y="152193"/>
                  </a:cubicBezTo>
                  <a:lnTo>
                    <a:pt x="812800" y="660607"/>
                  </a:lnTo>
                  <a:cubicBezTo>
                    <a:pt x="812800" y="744661"/>
                    <a:pt x="744661" y="812800"/>
                    <a:pt x="660607" y="812800"/>
                  </a:cubicBezTo>
                  <a:lnTo>
                    <a:pt x="152193" y="812800"/>
                  </a:lnTo>
                  <a:cubicBezTo>
                    <a:pt x="68139" y="812800"/>
                    <a:pt x="0" y="744661"/>
                    <a:pt x="0" y="660607"/>
                  </a:cubicBezTo>
                  <a:lnTo>
                    <a:pt x="0" y="152193"/>
                  </a:lnTo>
                  <a:cubicBezTo>
                    <a:pt x="0" y="68139"/>
                    <a:pt x="68139" y="0"/>
                    <a:pt x="152193" y="0"/>
                  </a:cubicBezTo>
                  <a:close/>
                </a:path>
              </a:pathLst>
            </a:custGeom>
            <a:blipFill>
              <a:blip r:embed="rId7"/>
              <a:stretch>
                <a:fillRect l="-10204" t="0" r="-10204" b="0"/>
              </a:stretch>
            </a:blipFill>
          </p:spPr>
        </p:sp>
      </p:grpSp>
      <p:sp>
        <p:nvSpPr>
          <p:cNvPr name="Freeform 12" id="12"/>
          <p:cNvSpPr/>
          <p:nvPr/>
        </p:nvSpPr>
        <p:spPr>
          <a:xfrm flipH="false" flipV="false" rot="0">
            <a:off x="0" y="3618929"/>
            <a:ext cx="5757489" cy="3835927"/>
          </a:xfrm>
          <a:custGeom>
            <a:avLst/>
            <a:gdLst/>
            <a:ahLst/>
            <a:cxnLst/>
            <a:rect r="r" b="b" t="t" l="l"/>
            <a:pathLst>
              <a:path h="3835927" w="5757489">
                <a:moveTo>
                  <a:pt x="0" y="0"/>
                </a:moveTo>
                <a:lnTo>
                  <a:pt x="5757489" y="0"/>
                </a:lnTo>
                <a:lnTo>
                  <a:pt x="5757489" y="3835928"/>
                </a:lnTo>
                <a:lnTo>
                  <a:pt x="0" y="3835928"/>
                </a:lnTo>
                <a:lnTo>
                  <a:pt x="0" y="0"/>
                </a:lnTo>
                <a:close/>
              </a:path>
            </a:pathLst>
          </a:custGeom>
          <a:blipFill>
            <a:blip r:embed="rId8"/>
            <a:stretch>
              <a:fillRect l="0" t="0" r="0" b="0"/>
            </a:stretch>
          </a:blipFill>
        </p:spPr>
      </p:sp>
      <p:sp>
        <p:nvSpPr>
          <p:cNvPr name="TextBox 13" id="13"/>
          <p:cNvSpPr txBox="true"/>
          <p:nvPr/>
        </p:nvSpPr>
        <p:spPr>
          <a:xfrm rot="0">
            <a:off x="10192992" y="1480762"/>
            <a:ext cx="6938933" cy="1521457"/>
          </a:xfrm>
          <a:prstGeom prst="rect">
            <a:avLst/>
          </a:prstGeom>
        </p:spPr>
        <p:txBody>
          <a:bodyPr anchor="t" rtlCol="false" tIns="0" lIns="0" bIns="0" rIns="0">
            <a:spAutoFit/>
          </a:bodyPr>
          <a:lstStyle/>
          <a:p>
            <a:pPr>
              <a:lnSpc>
                <a:spcPts val="3020"/>
              </a:lnSpc>
            </a:pPr>
            <a:r>
              <a:rPr lang="en-US" sz="2000">
                <a:solidFill>
                  <a:srgbClr val="FFFFFF"/>
                </a:solidFill>
                <a:latin typeface="Glacial Indifference"/>
              </a:rPr>
              <a:t>Instagram uses Python on its backend. Python's simplicity and robustness allow Instagram to handle massive amounts of data and interactions.</a:t>
            </a:r>
          </a:p>
          <a:p>
            <a:pPr>
              <a:lnSpc>
                <a:spcPts val="3020"/>
              </a:lnSpc>
            </a:pPr>
          </a:p>
        </p:txBody>
      </p:sp>
      <p:sp>
        <p:nvSpPr>
          <p:cNvPr name="TextBox 14" id="14"/>
          <p:cNvSpPr txBox="true"/>
          <p:nvPr/>
        </p:nvSpPr>
        <p:spPr>
          <a:xfrm rot="0">
            <a:off x="5846435" y="381579"/>
            <a:ext cx="5547299" cy="647121"/>
          </a:xfrm>
          <a:prstGeom prst="rect">
            <a:avLst/>
          </a:prstGeom>
        </p:spPr>
        <p:txBody>
          <a:bodyPr anchor="t" rtlCol="false" tIns="0" lIns="0" bIns="0" rIns="0">
            <a:spAutoFit/>
          </a:bodyPr>
          <a:lstStyle/>
          <a:p>
            <a:pPr>
              <a:lnSpc>
                <a:spcPts val="5382"/>
              </a:lnSpc>
            </a:pPr>
            <a:r>
              <a:rPr lang="en-US" sz="3844">
                <a:solidFill>
                  <a:srgbClr val="FFFFFF"/>
                </a:solidFill>
                <a:latin typeface="Cerebri Bold"/>
              </a:rPr>
              <a:t>Built-in Python</a:t>
            </a:r>
          </a:p>
        </p:txBody>
      </p:sp>
      <p:sp>
        <p:nvSpPr>
          <p:cNvPr name="TextBox 15" id="15"/>
          <p:cNvSpPr txBox="true"/>
          <p:nvPr/>
        </p:nvSpPr>
        <p:spPr>
          <a:xfrm rot="0">
            <a:off x="7998539" y="3830894"/>
            <a:ext cx="7283787" cy="1140457"/>
          </a:xfrm>
          <a:prstGeom prst="rect">
            <a:avLst/>
          </a:prstGeom>
        </p:spPr>
        <p:txBody>
          <a:bodyPr anchor="t" rtlCol="false" tIns="0" lIns="0" bIns="0" rIns="0">
            <a:spAutoFit/>
          </a:bodyPr>
          <a:lstStyle/>
          <a:p>
            <a:pPr>
              <a:lnSpc>
                <a:spcPts val="3020"/>
              </a:lnSpc>
            </a:pPr>
            <a:r>
              <a:rPr lang="en-US" sz="2000">
                <a:solidFill>
                  <a:srgbClr val="FFFFFF"/>
                </a:solidFill>
                <a:latin typeface="Glacial Indifference"/>
              </a:rPr>
              <a:t>Spotify uses Python primarily for data analysis and backend services. Python's speed and ease of use help Spotify manage its vast datasets and complex back-end operations efficiently.</a:t>
            </a:r>
          </a:p>
        </p:txBody>
      </p:sp>
      <p:sp>
        <p:nvSpPr>
          <p:cNvPr name="TextBox 16" id="16"/>
          <p:cNvSpPr txBox="true"/>
          <p:nvPr/>
        </p:nvSpPr>
        <p:spPr>
          <a:xfrm rot="0">
            <a:off x="11057816" y="5765893"/>
            <a:ext cx="6658831" cy="1521457"/>
          </a:xfrm>
          <a:prstGeom prst="rect">
            <a:avLst/>
          </a:prstGeom>
        </p:spPr>
        <p:txBody>
          <a:bodyPr anchor="t" rtlCol="false" tIns="0" lIns="0" bIns="0" rIns="0">
            <a:spAutoFit/>
          </a:bodyPr>
          <a:lstStyle/>
          <a:p>
            <a:pPr>
              <a:lnSpc>
                <a:spcPts val="3020"/>
              </a:lnSpc>
            </a:pPr>
            <a:r>
              <a:rPr lang="en-US" sz="2000">
                <a:solidFill>
                  <a:srgbClr val="FFFFFF"/>
                </a:solidFill>
                <a:latin typeface="Glacial Indifference"/>
              </a:rPr>
              <a:t>Netflix uses Python for data analysis, operational automation, and security. Python's libraries and frameworks enable Netflix to process vast amounts of data, enhancing user experience through personalization.</a:t>
            </a:r>
          </a:p>
        </p:txBody>
      </p:sp>
      <p:sp>
        <p:nvSpPr>
          <p:cNvPr name="TextBox 17" id="17"/>
          <p:cNvSpPr txBox="true"/>
          <p:nvPr/>
        </p:nvSpPr>
        <p:spPr>
          <a:xfrm rot="0">
            <a:off x="7944826" y="8003134"/>
            <a:ext cx="7974035" cy="1521457"/>
          </a:xfrm>
          <a:prstGeom prst="rect">
            <a:avLst/>
          </a:prstGeom>
        </p:spPr>
        <p:txBody>
          <a:bodyPr anchor="t" rtlCol="false" tIns="0" lIns="0" bIns="0" rIns="0">
            <a:spAutoFit/>
          </a:bodyPr>
          <a:lstStyle/>
          <a:p>
            <a:pPr>
              <a:lnSpc>
                <a:spcPts val="3020"/>
              </a:lnSpc>
            </a:pPr>
            <a:r>
              <a:rPr lang="en-US" sz="2000">
                <a:solidFill>
                  <a:srgbClr val="FFFFFF"/>
                </a:solidFill>
                <a:latin typeface="Glacial Indifference"/>
              </a:rPr>
              <a:t>Dropbox, a cloud storage service, started its journey with Python, and it continues to use it for its desktop client and server infrastructure. Python's simplicity and the ability to scale were crucial for Dropbox's growth.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5993558" cy="10744347"/>
            <a:chOff x="0" y="0"/>
            <a:chExt cx="1170991" cy="2099177"/>
          </a:xfrm>
        </p:grpSpPr>
        <p:sp>
          <p:nvSpPr>
            <p:cNvPr name="Freeform 3" id="3"/>
            <p:cNvSpPr/>
            <p:nvPr/>
          </p:nvSpPr>
          <p:spPr>
            <a:xfrm flipH="false" flipV="false" rot="0">
              <a:off x="0" y="0"/>
              <a:ext cx="1170991" cy="2099177"/>
            </a:xfrm>
            <a:custGeom>
              <a:avLst/>
              <a:gdLst/>
              <a:ahLst/>
              <a:cxnLst/>
              <a:rect r="r" b="b" t="t" l="l"/>
              <a:pathLst>
                <a:path h="2099177" w="1170991">
                  <a:moveTo>
                    <a:pt x="0" y="0"/>
                  </a:moveTo>
                  <a:lnTo>
                    <a:pt x="1170991" y="0"/>
                  </a:lnTo>
                  <a:lnTo>
                    <a:pt x="1170991" y="2099177"/>
                  </a:lnTo>
                  <a:lnTo>
                    <a:pt x="0" y="2099177"/>
                  </a:lnTo>
                  <a:close/>
                </a:path>
              </a:pathLst>
            </a:custGeom>
            <a:solidFill>
              <a:srgbClr val="89B9C6"/>
            </a:solidFill>
          </p:spPr>
        </p:sp>
        <p:sp>
          <p:nvSpPr>
            <p:cNvPr name="TextBox 4" id="4"/>
            <p:cNvSpPr txBox="true"/>
            <p:nvPr/>
          </p:nvSpPr>
          <p:spPr>
            <a:xfrm>
              <a:off x="0" y="-47625"/>
              <a:ext cx="1170991"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922582"/>
            <a:ext cx="5993558" cy="4090603"/>
          </a:xfrm>
          <a:custGeom>
            <a:avLst/>
            <a:gdLst/>
            <a:ahLst/>
            <a:cxnLst/>
            <a:rect r="r" b="b" t="t" l="l"/>
            <a:pathLst>
              <a:path h="4090603" w="5993558">
                <a:moveTo>
                  <a:pt x="0" y="0"/>
                </a:moveTo>
                <a:lnTo>
                  <a:pt x="5993558" y="0"/>
                </a:lnTo>
                <a:lnTo>
                  <a:pt x="5993558" y="4090603"/>
                </a:lnTo>
                <a:lnTo>
                  <a:pt x="0" y="4090603"/>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666664" y="4888546"/>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52117" y="6742896"/>
            <a:ext cx="420123" cy="417068"/>
          </a:xfrm>
          <a:custGeom>
            <a:avLst/>
            <a:gdLst/>
            <a:ahLst/>
            <a:cxnLst/>
            <a:rect r="r" b="b" t="t" l="l"/>
            <a:pathLst>
              <a:path h="417068" w="420123">
                <a:moveTo>
                  <a:pt x="0" y="0"/>
                </a:moveTo>
                <a:lnTo>
                  <a:pt x="420124" y="0"/>
                </a:lnTo>
                <a:lnTo>
                  <a:pt x="420124" y="417068"/>
                </a:lnTo>
                <a:lnTo>
                  <a:pt x="0" y="417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829459" y="5542297"/>
            <a:ext cx="342782" cy="606693"/>
          </a:xfrm>
          <a:custGeom>
            <a:avLst/>
            <a:gdLst/>
            <a:ahLst/>
            <a:cxnLst/>
            <a:rect r="r" b="b" t="t" l="l"/>
            <a:pathLst>
              <a:path h="606693" w="342782">
                <a:moveTo>
                  <a:pt x="0" y="0"/>
                </a:moveTo>
                <a:lnTo>
                  <a:pt x="342782" y="0"/>
                </a:lnTo>
                <a:lnTo>
                  <a:pt x="342782" y="606693"/>
                </a:lnTo>
                <a:lnTo>
                  <a:pt x="0" y="606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943483" y="-109098"/>
            <a:ext cx="9995288" cy="9995288"/>
          </a:xfrm>
          <a:custGeom>
            <a:avLst/>
            <a:gdLst/>
            <a:ahLst/>
            <a:cxnLst/>
            <a:rect r="r" b="b" t="t" l="l"/>
            <a:pathLst>
              <a:path h="9995288" w="9995288">
                <a:moveTo>
                  <a:pt x="0" y="0"/>
                </a:moveTo>
                <a:lnTo>
                  <a:pt x="9995288" y="0"/>
                </a:lnTo>
                <a:lnTo>
                  <a:pt x="9995288" y="9995288"/>
                </a:lnTo>
                <a:lnTo>
                  <a:pt x="0" y="99952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203630">
            <a:off x="-507413" y="1343846"/>
            <a:ext cx="7009652" cy="4670180"/>
          </a:xfrm>
          <a:custGeom>
            <a:avLst/>
            <a:gdLst/>
            <a:ahLst/>
            <a:cxnLst/>
            <a:rect r="r" b="b" t="t" l="l"/>
            <a:pathLst>
              <a:path h="4670180" w="7009652">
                <a:moveTo>
                  <a:pt x="0" y="0"/>
                </a:moveTo>
                <a:lnTo>
                  <a:pt x="7009652" y="0"/>
                </a:lnTo>
                <a:lnTo>
                  <a:pt x="7009652" y="4670180"/>
                </a:lnTo>
                <a:lnTo>
                  <a:pt x="0" y="4670180"/>
                </a:lnTo>
                <a:lnTo>
                  <a:pt x="0" y="0"/>
                </a:lnTo>
                <a:close/>
              </a:path>
            </a:pathLst>
          </a:custGeom>
          <a:blipFill>
            <a:blip r:embed="rId12">
              <a:alphaModFix amt="69000"/>
            </a:blip>
            <a:stretch>
              <a:fillRect l="0" t="0" r="0" b="0"/>
            </a:stretch>
          </a:blipFill>
        </p:spPr>
      </p:sp>
      <p:sp>
        <p:nvSpPr>
          <p:cNvPr name="TextBox 11" id="11"/>
          <p:cNvSpPr txBox="true"/>
          <p:nvPr/>
        </p:nvSpPr>
        <p:spPr>
          <a:xfrm rot="0">
            <a:off x="1028700" y="942975"/>
            <a:ext cx="4399105" cy="713505"/>
          </a:xfrm>
          <a:prstGeom prst="rect">
            <a:avLst/>
          </a:prstGeom>
        </p:spPr>
        <p:txBody>
          <a:bodyPr anchor="t" rtlCol="false" tIns="0" lIns="0" bIns="0" rIns="0">
            <a:spAutoFit/>
          </a:bodyPr>
          <a:lstStyle/>
          <a:p>
            <a:pPr>
              <a:lnSpc>
                <a:spcPts val="5821"/>
              </a:lnSpc>
            </a:pPr>
            <a:r>
              <a:rPr lang="en-US" sz="4157">
                <a:solidFill>
                  <a:srgbClr val="000000"/>
                </a:solidFill>
                <a:latin typeface="Cerebri Bold"/>
              </a:rPr>
              <a:t>Basics of Python</a:t>
            </a:r>
          </a:p>
        </p:txBody>
      </p:sp>
      <p:sp>
        <p:nvSpPr>
          <p:cNvPr name="TextBox 12" id="12"/>
          <p:cNvSpPr txBox="true"/>
          <p:nvPr/>
        </p:nvSpPr>
        <p:spPr>
          <a:xfrm rot="0">
            <a:off x="7810509" y="3215910"/>
            <a:ext cx="6960178" cy="1393577"/>
          </a:xfrm>
          <a:prstGeom prst="rect">
            <a:avLst/>
          </a:prstGeom>
        </p:spPr>
        <p:txBody>
          <a:bodyPr anchor="t" rtlCol="false" tIns="0" lIns="0" bIns="0" rIns="0">
            <a:spAutoFit/>
          </a:bodyPr>
          <a:lstStyle/>
          <a:p>
            <a:pPr>
              <a:lnSpc>
                <a:spcPts val="3739"/>
              </a:lnSpc>
            </a:pPr>
            <a:r>
              <a:rPr lang="en-US" sz="2476">
                <a:solidFill>
                  <a:srgbClr val="FFFFFF"/>
                </a:solidFill>
                <a:latin typeface="Glacial Indifference"/>
              </a:rPr>
              <a:t>Python's syntax is designed to be intuitive and readable, making it easy for beginners to understand and start programming.</a:t>
            </a:r>
          </a:p>
        </p:txBody>
      </p:sp>
      <p:sp>
        <p:nvSpPr>
          <p:cNvPr name="TextBox 13" id="13"/>
          <p:cNvSpPr txBox="true"/>
          <p:nvPr/>
        </p:nvSpPr>
        <p:spPr>
          <a:xfrm rot="0">
            <a:off x="10350208" y="5597368"/>
            <a:ext cx="6175569" cy="1477189"/>
          </a:xfrm>
          <a:prstGeom prst="rect">
            <a:avLst/>
          </a:prstGeom>
        </p:spPr>
        <p:txBody>
          <a:bodyPr anchor="t" rtlCol="false" tIns="0" lIns="0" bIns="0" rIns="0">
            <a:spAutoFit/>
          </a:bodyPr>
          <a:lstStyle/>
          <a:p>
            <a:pPr>
              <a:lnSpc>
                <a:spcPts val="3949"/>
              </a:lnSpc>
            </a:pPr>
            <a:r>
              <a:rPr lang="en-US" sz="2615">
                <a:solidFill>
                  <a:srgbClr val="232E54"/>
                </a:solidFill>
                <a:latin typeface="Glacial Indifference"/>
              </a:rPr>
              <a:t>Python supports a variety of data types, allowing for flexible and dynamic programming styles.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457347"/>
            <a:ext cx="5592393" cy="10744347"/>
            <a:chOff x="0" y="0"/>
            <a:chExt cx="1092614" cy="2099177"/>
          </a:xfrm>
        </p:grpSpPr>
        <p:sp>
          <p:nvSpPr>
            <p:cNvPr name="Freeform 3" id="3"/>
            <p:cNvSpPr/>
            <p:nvPr/>
          </p:nvSpPr>
          <p:spPr>
            <a:xfrm flipH="false" flipV="false" rot="0">
              <a:off x="0" y="0"/>
              <a:ext cx="1092614" cy="2099177"/>
            </a:xfrm>
            <a:custGeom>
              <a:avLst/>
              <a:gdLst/>
              <a:ahLst/>
              <a:cxnLst/>
              <a:rect r="r" b="b" t="t" l="l"/>
              <a:pathLst>
                <a:path h="2099177" w="1092614">
                  <a:moveTo>
                    <a:pt x="0" y="0"/>
                  </a:moveTo>
                  <a:lnTo>
                    <a:pt x="1092614" y="0"/>
                  </a:lnTo>
                  <a:lnTo>
                    <a:pt x="1092614" y="2099177"/>
                  </a:lnTo>
                  <a:lnTo>
                    <a:pt x="0" y="2099177"/>
                  </a:lnTo>
                  <a:close/>
                </a:path>
              </a:pathLst>
            </a:custGeom>
            <a:solidFill>
              <a:srgbClr val="89B9C6"/>
            </a:solidFill>
          </p:spPr>
        </p:sp>
        <p:sp>
          <p:nvSpPr>
            <p:cNvPr name="TextBox 4" id="4"/>
            <p:cNvSpPr txBox="true"/>
            <p:nvPr/>
          </p:nvSpPr>
          <p:spPr>
            <a:xfrm>
              <a:off x="0" y="-47625"/>
              <a:ext cx="1092614" cy="2146802"/>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7159964"/>
            <a:ext cx="7110946" cy="4853221"/>
          </a:xfrm>
          <a:custGeom>
            <a:avLst/>
            <a:gdLst/>
            <a:ahLst/>
            <a:cxnLst/>
            <a:rect r="r" b="b" t="t" l="l"/>
            <a:pathLst>
              <a:path h="4853221" w="7110946">
                <a:moveTo>
                  <a:pt x="0" y="0"/>
                </a:moveTo>
                <a:lnTo>
                  <a:pt x="7110946" y="0"/>
                </a:lnTo>
                <a:lnTo>
                  <a:pt x="7110946" y="4853221"/>
                </a:lnTo>
                <a:lnTo>
                  <a:pt x="0" y="4853221"/>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028318" y="2105202"/>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324857" y="837254"/>
            <a:ext cx="14049878" cy="9009484"/>
          </a:xfrm>
          <a:custGeom>
            <a:avLst/>
            <a:gdLst/>
            <a:ahLst/>
            <a:cxnLst/>
            <a:rect r="r" b="b" t="t" l="l"/>
            <a:pathLst>
              <a:path h="9009484" w="14049878">
                <a:moveTo>
                  <a:pt x="0" y="0"/>
                </a:moveTo>
                <a:lnTo>
                  <a:pt x="14049878" y="0"/>
                </a:lnTo>
                <a:lnTo>
                  <a:pt x="14049878" y="9009484"/>
                </a:lnTo>
                <a:lnTo>
                  <a:pt x="0" y="9009484"/>
                </a:lnTo>
                <a:lnTo>
                  <a:pt x="0" y="0"/>
                </a:lnTo>
                <a:close/>
              </a:path>
            </a:pathLst>
          </a:custGeom>
          <a:blipFill>
            <a:blip r:embed="rId6"/>
            <a:stretch>
              <a:fillRect l="0" t="0" r="0" b="0"/>
            </a:stretch>
          </a:blipFill>
        </p:spPr>
      </p:sp>
      <p:sp>
        <p:nvSpPr>
          <p:cNvPr name="TextBox 8" id="8"/>
          <p:cNvSpPr txBox="true"/>
          <p:nvPr/>
        </p:nvSpPr>
        <p:spPr>
          <a:xfrm rot="0">
            <a:off x="596644" y="1010326"/>
            <a:ext cx="4399105" cy="713505"/>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Basics of Python</a:t>
            </a:r>
          </a:p>
        </p:txBody>
      </p:sp>
      <p:sp>
        <p:nvSpPr>
          <p:cNvPr name="TextBox 9" id="9"/>
          <p:cNvSpPr txBox="true"/>
          <p:nvPr/>
        </p:nvSpPr>
        <p:spPr>
          <a:xfrm rot="0">
            <a:off x="8887402" y="1619055"/>
            <a:ext cx="6656377" cy="1180315"/>
          </a:xfrm>
          <a:prstGeom prst="rect">
            <a:avLst/>
          </a:prstGeom>
        </p:spPr>
        <p:txBody>
          <a:bodyPr anchor="t" rtlCol="false" tIns="0" lIns="0" bIns="0" rIns="0">
            <a:spAutoFit/>
          </a:bodyPr>
          <a:lstStyle/>
          <a:p>
            <a:pPr>
              <a:lnSpc>
                <a:spcPts val="4812"/>
              </a:lnSpc>
            </a:pPr>
            <a:r>
              <a:rPr lang="en-US" sz="3186">
                <a:solidFill>
                  <a:srgbClr val="FFFFFF"/>
                </a:solidFill>
                <a:latin typeface="Glacial Indifference Bold"/>
              </a:rPr>
              <a:t>Variables and Data Types</a:t>
            </a:r>
          </a:p>
          <a:p>
            <a:pPr>
              <a:lnSpc>
                <a:spcPts val="4812"/>
              </a:lnSpc>
            </a:pPr>
          </a:p>
        </p:txBody>
      </p:sp>
      <p:sp>
        <p:nvSpPr>
          <p:cNvPr name="TextBox 10" id="10"/>
          <p:cNvSpPr txBox="true"/>
          <p:nvPr/>
        </p:nvSpPr>
        <p:spPr>
          <a:xfrm rot="0">
            <a:off x="595982" y="2517523"/>
            <a:ext cx="4996411" cy="1405912"/>
          </a:xfrm>
          <a:prstGeom prst="rect">
            <a:avLst/>
          </a:prstGeom>
        </p:spPr>
        <p:txBody>
          <a:bodyPr anchor="t" rtlCol="false" tIns="0" lIns="0" bIns="0" rIns="0">
            <a:spAutoFit/>
          </a:bodyPr>
          <a:lstStyle/>
          <a:p>
            <a:pPr>
              <a:lnSpc>
                <a:spcPts val="3798"/>
              </a:lnSpc>
            </a:pPr>
            <a:r>
              <a:rPr lang="en-US" sz="2515">
                <a:solidFill>
                  <a:srgbClr val="232E54"/>
                </a:solidFill>
                <a:latin typeface="Glacial Indifference"/>
              </a:rPr>
              <a:t>Python supports a variety of data types, allowing for flexible and dynamic programming styles.</a:t>
            </a:r>
          </a:p>
        </p:txBody>
      </p:sp>
      <p:sp>
        <p:nvSpPr>
          <p:cNvPr name="TextBox 11" id="11"/>
          <p:cNvSpPr txBox="true"/>
          <p:nvPr/>
        </p:nvSpPr>
        <p:spPr>
          <a:xfrm rot="0">
            <a:off x="6323752" y="2742220"/>
            <a:ext cx="1236232" cy="1028969"/>
          </a:xfrm>
          <a:prstGeom prst="rect">
            <a:avLst/>
          </a:prstGeom>
        </p:spPr>
        <p:txBody>
          <a:bodyPr anchor="t" rtlCol="false" tIns="0" lIns="0" bIns="0" rIns="0">
            <a:spAutoFit/>
          </a:bodyPr>
          <a:lstStyle/>
          <a:p>
            <a:pPr marL="645510" indent="-322755" lvl="1">
              <a:lnSpc>
                <a:spcPts val="4185"/>
              </a:lnSpc>
              <a:buFont typeface="Arial"/>
              <a:buChar char="•"/>
            </a:pPr>
            <a:r>
              <a:rPr lang="en-US" sz="2989">
                <a:solidFill>
                  <a:srgbClr val="FFFFFF"/>
                </a:solidFill>
                <a:latin typeface="Cerebri Bold"/>
              </a:rPr>
              <a:t>int </a:t>
            </a:r>
          </a:p>
          <a:p>
            <a:pPr>
              <a:lnSpc>
                <a:spcPts val="4185"/>
              </a:lnSpc>
              <a:spcBef>
                <a:spcPct val="0"/>
              </a:spcBef>
            </a:pPr>
            <a:r>
              <a:rPr lang="en-US" sz="2989">
                <a:solidFill>
                  <a:srgbClr val="FFFFFF"/>
                </a:solidFill>
                <a:latin typeface="Cerebri Bold"/>
              </a:rPr>
              <a:t> </a:t>
            </a:r>
            <a:r>
              <a:rPr lang="en-US" sz="2989">
                <a:solidFill>
                  <a:srgbClr val="08964C"/>
                </a:solidFill>
                <a:latin typeface="Cerebri Bold"/>
              </a:rPr>
              <a:t>x </a:t>
            </a:r>
            <a:r>
              <a:rPr lang="en-US" sz="2989">
                <a:solidFill>
                  <a:srgbClr val="FFFFFF"/>
                </a:solidFill>
                <a:latin typeface="Cerebri Bold"/>
              </a:rPr>
              <a:t>= 5</a:t>
            </a:r>
          </a:p>
        </p:txBody>
      </p:sp>
      <p:sp>
        <p:nvSpPr>
          <p:cNvPr name="TextBox 12" id="12"/>
          <p:cNvSpPr txBox="true"/>
          <p:nvPr/>
        </p:nvSpPr>
        <p:spPr>
          <a:xfrm rot="0">
            <a:off x="6323752" y="4166507"/>
            <a:ext cx="3286262" cy="1133693"/>
          </a:xfrm>
          <a:prstGeom prst="rect">
            <a:avLst/>
          </a:prstGeom>
        </p:spPr>
        <p:txBody>
          <a:bodyPr anchor="t" rtlCol="false" tIns="0" lIns="0" bIns="0" rIns="0">
            <a:spAutoFit/>
          </a:bodyPr>
          <a:lstStyle/>
          <a:p>
            <a:pPr marL="708570" indent="-354285" lvl="1">
              <a:lnSpc>
                <a:spcPts val="4594"/>
              </a:lnSpc>
              <a:buFont typeface="Arial"/>
              <a:buChar char="•"/>
            </a:pPr>
            <a:r>
              <a:rPr lang="en-US" sz="3281">
                <a:solidFill>
                  <a:srgbClr val="FFFFFF"/>
                </a:solidFill>
                <a:latin typeface="Cerebri Bold"/>
              </a:rPr>
              <a:t>float </a:t>
            </a:r>
          </a:p>
          <a:p>
            <a:pPr>
              <a:lnSpc>
                <a:spcPts val="4594"/>
              </a:lnSpc>
              <a:spcBef>
                <a:spcPct val="0"/>
              </a:spcBef>
            </a:pPr>
            <a:r>
              <a:rPr lang="en-US" sz="3281">
                <a:solidFill>
                  <a:srgbClr val="08964C"/>
                </a:solidFill>
                <a:latin typeface="Cerebri Bold"/>
              </a:rPr>
              <a:t>y </a:t>
            </a:r>
            <a:r>
              <a:rPr lang="en-US" sz="3281">
                <a:solidFill>
                  <a:srgbClr val="FFFFFF"/>
                </a:solidFill>
                <a:latin typeface="Cerebri Bold"/>
              </a:rPr>
              <a:t>= 3.14</a:t>
            </a:r>
          </a:p>
        </p:txBody>
      </p:sp>
      <p:sp>
        <p:nvSpPr>
          <p:cNvPr name="TextBox 13" id="13"/>
          <p:cNvSpPr txBox="true"/>
          <p:nvPr/>
        </p:nvSpPr>
        <p:spPr>
          <a:xfrm rot="0">
            <a:off x="6323752" y="5848048"/>
            <a:ext cx="3146053" cy="1028969"/>
          </a:xfrm>
          <a:prstGeom prst="rect">
            <a:avLst/>
          </a:prstGeom>
        </p:spPr>
        <p:txBody>
          <a:bodyPr anchor="t" rtlCol="false" tIns="0" lIns="0" bIns="0" rIns="0">
            <a:spAutoFit/>
          </a:bodyPr>
          <a:lstStyle/>
          <a:p>
            <a:pPr marL="645510" indent="-322755" lvl="1">
              <a:lnSpc>
                <a:spcPts val="4185"/>
              </a:lnSpc>
              <a:buFont typeface="Arial"/>
              <a:buChar char="•"/>
            </a:pPr>
            <a:r>
              <a:rPr lang="en-US" sz="2989">
                <a:solidFill>
                  <a:srgbClr val="FFFFFF"/>
                </a:solidFill>
                <a:latin typeface="Cerebri Bold"/>
              </a:rPr>
              <a:t>string </a:t>
            </a:r>
          </a:p>
          <a:p>
            <a:pPr>
              <a:lnSpc>
                <a:spcPts val="4185"/>
              </a:lnSpc>
              <a:spcBef>
                <a:spcPct val="0"/>
              </a:spcBef>
            </a:pPr>
            <a:r>
              <a:rPr lang="en-US" sz="2989">
                <a:solidFill>
                  <a:srgbClr val="08964C"/>
                </a:solidFill>
                <a:latin typeface="Cerebri Bold"/>
              </a:rPr>
              <a:t>name </a:t>
            </a:r>
            <a:r>
              <a:rPr lang="en-US" sz="2989">
                <a:solidFill>
                  <a:srgbClr val="FFFFFF"/>
                </a:solidFill>
                <a:latin typeface="Cerebri Bold"/>
              </a:rPr>
              <a:t>= </a:t>
            </a:r>
            <a:r>
              <a:rPr lang="en-US" sz="2989">
                <a:solidFill>
                  <a:srgbClr val="E97145"/>
                </a:solidFill>
                <a:latin typeface="Cerebri Bold"/>
              </a:rPr>
              <a:t>"Python"</a:t>
            </a:r>
          </a:p>
        </p:txBody>
      </p:sp>
      <p:sp>
        <p:nvSpPr>
          <p:cNvPr name="TextBox 14" id="14"/>
          <p:cNvSpPr txBox="true"/>
          <p:nvPr/>
        </p:nvSpPr>
        <p:spPr>
          <a:xfrm rot="0">
            <a:off x="11731691" y="6276963"/>
            <a:ext cx="3491819" cy="1133432"/>
          </a:xfrm>
          <a:prstGeom prst="rect">
            <a:avLst/>
          </a:prstGeom>
        </p:spPr>
        <p:txBody>
          <a:bodyPr anchor="t" rtlCol="false" tIns="0" lIns="0" bIns="0" rIns="0">
            <a:spAutoFit/>
          </a:bodyPr>
          <a:lstStyle/>
          <a:p>
            <a:pPr algn="l" marL="708570" indent="-354285" lvl="1">
              <a:lnSpc>
                <a:spcPts val="4594"/>
              </a:lnSpc>
              <a:spcBef>
                <a:spcPct val="0"/>
              </a:spcBef>
              <a:buFont typeface="Arial"/>
              <a:buChar char="•"/>
            </a:pPr>
            <a:r>
              <a:rPr lang="en-US" sz="3281" strike="noStrike" u="none">
                <a:solidFill>
                  <a:srgbClr val="FFFFFF"/>
                </a:solidFill>
                <a:latin typeface="Cerebri Bold"/>
              </a:rPr>
              <a:t>list </a:t>
            </a:r>
          </a:p>
          <a:p>
            <a:pPr algn="l">
              <a:lnSpc>
                <a:spcPts val="4594"/>
              </a:lnSpc>
              <a:spcBef>
                <a:spcPct val="0"/>
              </a:spcBef>
            </a:pPr>
            <a:r>
              <a:rPr lang="en-US" sz="3281" strike="noStrike" u="none">
                <a:solidFill>
                  <a:srgbClr val="08964C"/>
                </a:solidFill>
                <a:latin typeface="Cerebri Bold"/>
              </a:rPr>
              <a:t>my_list </a:t>
            </a:r>
            <a:r>
              <a:rPr lang="en-US" sz="3281" strike="noStrike" u="none">
                <a:solidFill>
                  <a:srgbClr val="FFFFFF"/>
                </a:solidFill>
                <a:latin typeface="Cerebri Bold"/>
              </a:rPr>
              <a:t>= [1, 2, 3]</a:t>
            </a:r>
          </a:p>
        </p:txBody>
      </p:sp>
      <p:sp>
        <p:nvSpPr>
          <p:cNvPr name="TextBox 15" id="15"/>
          <p:cNvSpPr txBox="true"/>
          <p:nvPr/>
        </p:nvSpPr>
        <p:spPr>
          <a:xfrm rot="0">
            <a:off x="11577244" y="4876229"/>
            <a:ext cx="4850980" cy="1029206"/>
          </a:xfrm>
          <a:prstGeom prst="rect">
            <a:avLst/>
          </a:prstGeom>
        </p:spPr>
        <p:txBody>
          <a:bodyPr anchor="t" rtlCol="false" tIns="0" lIns="0" bIns="0" rIns="0">
            <a:spAutoFit/>
          </a:bodyPr>
          <a:lstStyle/>
          <a:p>
            <a:pPr marL="645510" indent="-322755" lvl="1">
              <a:lnSpc>
                <a:spcPts val="4185"/>
              </a:lnSpc>
              <a:buFont typeface="Arial"/>
              <a:buChar char="•"/>
            </a:pPr>
            <a:r>
              <a:rPr lang="en-US" sz="2989">
                <a:solidFill>
                  <a:srgbClr val="FFFFFF"/>
                </a:solidFill>
                <a:latin typeface="Cerebri Bold"/>
              </a:rPr>
              <a:t>dictionary</a:t>
            </a:r>
          </a:p>
          <a:p>
            <a:pPr>
              <a:lnSpc>
                <a:spcPts val="4185"/>
              </a:lnSpc>
              <a:spcBef>
                <a:spcPct val="0"/>
              </a:spcBef>
            </a:pPr>
            <a:r>
              <a:rPr lang="en-US" sz="2989">
                <a:solidFill>
                  <a:srgbClr val="08964C"/>
                </a:solidFill>
                <a:latin typeface="Cerebri Bold"/>
              </a:rPr>
              <a:t>my_dict</a:t>
            </a:r>
            <a:r>
              <a:rPr lang="en-US" sz="2989">
                <a:solidFill>
                  <a:srgbClr val="FFFFFF"/>
                </a:solidFill>
                <a:latin typeface="Cerebri Bold"/>
              </a:rPr>
              <a:t> = {</a:t>
            </a:r>
            <a:r>
              <a:rPr lang="en-US" sz="2989">
                <a:solidFill>
                  <a:srgbClr val="E97145"/>
                </a:solidFill>
                <a:latin typeface="Cerebri Bold"/>
              </a:rPr>
              <a:t>"key"</a:t>
            </a:r>
            <a:r>
              <a:rPr lang="en-US" sz="2989">
                <a:solidFill>
                  <a:srgbClr val="FFFFFF"/>
                </a:solidFill>
                <a:latin typeface="Cerebri Bold"/>
              </a:rPr>
              <a:t>: </a:t>
            </a:r>
            <a:r>
              <a:rPr lang="en-US" sz="2989">
                <a:solidFill>
                  <a:srgbClr val="E97145"/>
                </a:solidFill>
                <a:latin typeface="Cerebri Bold"/>
              </a:rPr>
              <a:t>"value"}</a:t>
            </a:r>
          </a:p>
        </p:txBody>
      </p:sp>
      <p:sp>
        <p:nvSpPr>
          <p:cNvPr name="TextBox 16" id="16"/>
          <p:cNvSpPr txBox="true"/>
          <p:nvPr/>
        </p:nvSpPr>
        <p:spPr>
          <a:xfrm rot="0">
            <a:off x="11296454" y="2742220"/>
            <a:ext cx="3350776" cy="1634850"/>
          </a:xfrm>
          <a:prstGeom prst="rect">
            <a:avLst/>
          </a:prstGeom>
        </p:spPr>
        <p:txBody>
          <a:bodyPr anchor="t" rtlCol="false" tIns="0" lIns="0" bIns="0" rIns="0">
            <a:spAutoFit/>
          </a:bodyPr>
          <a:lstStyle/>
          <a:p>
            <a:pPr marL="677021" indent="-338511" lvl="1">
              <a:lnSpc>
                <a:spcPts val="4390"/>
              </a:lnSpc>
              <a:buFont typeface="Arial"/>
              <a:buChar char="•"/>
            </a:pPr>
            <a:r>
              <a:rPr lang="en-US" sz="3135">
                <a:solidFill>
                  <a:srgbClr val="FFFFFF"/>
                </a:solidFill>
                <a:latin typeface="Cerebri Bold"/>
              </a:rPr>
              <a:t>boolean</a:t>
            </a:r>
          </a:p>
          <a:p>
            <a:pPr>
              <a:lnSpc>
                <a:spcPts val="4390"/>
              </a:lnSpc>
            </a:pPr>
            <a:r>
              <a:rPr lang="en-US" sz="3135">
                <a:solidFill>
                  <a:srgbClr val="08964C"/>
                </a:solidFill>
                <a:latin typeface="Cerebri"/>
              </a:rPr>
              <a:t>is_student </a:t>
            </a:r>
            <a:r>
              <a:rPr lang="en-US" sz="3135">
                <a:solidFill>
                  <a:srgbClr val="FFFFFF"/>
                </a:solidFill>
                <a:latin typeface="Cerebri"/>
              </a:rPr>
              <a:t>= True </a:t>
            </a:r>
          </a:p>
          <a:p>
            <a:pPr>
              <a:lnSpc>
                <a:spcPts val="4390"/>
              </a:lnSpc>
              <a:spcBef>
                <a:spcPct val="0"/>
              </a:spcBef>
            </a:pPr>
            <a:r>
              <a:rPr lang="en-US" sz="3135">
                <a:solidFill>
                  <a:srgbClr val="08964C"/>
                </a:solidFill>
                <a:latin typeface="Cerebri"/>
              </a:rPr>
              <a:t>has_books </a:t>
            </a:r>
            <a:r>
              <a:rPr lang="en-US" sz="3135">
                <a:solidFill>
                  <a:srgbClr val="FFFFFF"/>
                </a:solidFill>
                <a:latin typeface="Cerebri"/>
              </a:rPr>
              <a:t>= False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DAF-G7AzAQs</dc:identifier>
  <dcterms:modified xsi:type="dcterms:W3CDTF">2011-08-01T06:04:30Z</dcterms:modified>
  <cp:revision>1</cp:revision>
  <dc:title>Futuristic Technology Conference Presentation</dc:title>
</cp:coreProperties>
</file>